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4"/>
  </p:sldMasterIdLst>
  <p:notesMasterIdLst>
    <p:notesMasterId r:id="rId20"/>
  </p:notesMasterIdLst>
  <p:sldIdLst>
    <p:sldId id="257" r:id="rId5"/>
    <p:sldId id="258" r:id="rId6"/>
    <p:sldId id="259" r:id="rId7"/>
    <p:sldId id="325" r:id="rId8"/>
    <p:sldId id="263" r:id="rId9"/>
    <p:sldId id="320" r:id="rId10"/>
    <p:sldId id="283" r:id="rId11"/>
    <p:sldId id="268" r:id="rId12"/>
    <p:sldId id="326" r:id="rId13"/>
    <p:sldId id="323" r:id="rId14"/>
    <p:sldId id="274" r:id="rId15"/>
    <p:sldId id="337" r:id="rId16"/>
    <p:sldId id="275" r:id="rId17"/>
    <p:sldId id="276" r:id="rId18"/>
    <p:sldId id="319" r:id="rId19"/>
  </p:sldIdLst>
  <p:sldSz cx="12193588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Verdana" panose="020B060403050404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i2uojjPkf3x/D+GZ1f9wV9U63gE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75B9"/>
    <a:srgbClr val="660066"/>
    <a:srgbClr val="B4E3F7"/>
    <a:srgbClr val="B3E4F5"/>
    <a:srgbClr val="999999"/>
    <a:srgbClr val="9D80AE"/>
    <a:srgbClr val="A07EA7"/>
    <a:srgbClr val="BD00CC"/>
    <a:srgbClr val="AC47FF"/>
    <a:srgbClr val="D16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63" autoAdjust="0"/>
    <p:restoredTop sz="84335" autoAdjust="0"/>
  </p:normalViewPr>
  <p:slideViewPr>
    <p:cSldViewPr snapToGrid="0" showGuides="1">
      <p:cViewPr varScale="1">
        <p:scale>
          <a:sx n="92" d="100"/>
          <a:sy n="92" d="100"/>
        </p:scale>
        <p:origin x="12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8" Type="http://customschemas.google.com/relationships/presentationmetadata" Target="meta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a.int/ESA_Multimedia/Videos/2011/03/GOCE_Geoid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dirty="0"/>
              <a:t>https://br.freepik.com/vetores-premium/origami-de-barco-de-papel-dobrado-navio-de-papel-origami-moderno-colecao-de-origami-de-barco-de-papel-realista_37806654.htm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2363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e55df9b1c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e55df9b1c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610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</a:rPr>
              <a:t>HABILIDADE: </a:t>
            </a:r>
            <a:r>
              <a:rPr lang="pt-BR" b="0" i="0" dirty="0">
                <a:solidFill>
                  <a:srgbClr val="1F1F1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(EF06CI13) Selecionar argumentos e evidências científicas que demonstrem a esfericidade da Terra.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pt-BR" b="0" i="0" dirty="0">
              <a:solidFill>
                <a:srgbClr val="1F1F1F"/>
              </a:solidFill>
              <a:effectLst/>
              <a:latin typeface="Google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dirty="0"/>
              <a:t>Sugestão de tempo: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dirty="0"/>
              <a:t>Para começar: 5 min.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dirty="0"/>
              <a:t>Foco no conteúdo: 10 min.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dirty="0"/>
              <a:t>Na prática: 15 min.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dirty="0"/>
              <a:t>Aplicando: 10 min.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dirty="0"/>
              <a:t>O que aprendemos hoje?: 5 min.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dirty="0"/>
              <a:t>Fonte: https://www.insper.edu.br/wp-content/uploads/2020/08/Escada-da-Evid%C3%AAncia-Evid%C3%AAncia_-o-que-%C3%A9-para-que-serve-e-como-ir-da-que-temos-para-a-que-queremos_-.pdf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dirty="0"/>
              <a:t>GIF: https://tenor.com/pt-BR/view/lion-on-a-boat-at-seas-float-away-lion-sea-gif-16962522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dirty="0"/>
              <a:t>https://novaescola.org.br/planos-de-aula/fundamental/6ano/ciencias/objetos-que-desaparecem-no-horizonte/3493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dirty="0"/>
              <a:t>https://www.mairinque.sp.gov.br/arquivos/atividades-domiciliares/55b19784-569b-4d73-933d-dc886a410cc0.pdf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082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dirty="0"/>
              <a:t>https://novaescola.org.br/planos-de-aula/fundamental/6ano/ciencias/objetos-que-desaparecem-no-horizonte/3493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dirty="0"/>
              <a:t>https://www.mairinque.sp.gov.br/arquivos/atividades-domiciliares/55b19784-569b-4d73-933d-dc886a410cc0.pdf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pt-BR" dirty="0"/>
              <a:t>https://commons.wikimedia.org/wiki/File:First_photo_from_space.jpg</a:t>
            </a:r>
          </a:p>
          <a:p>
            <a:pPr marL="158750" indent="0">
              <a:buNone/>
            </a:pPr>
            <a:r>
              <a:rPr lang="pt-BR" dirty="0"/>
              <a:t>https://www.flickr.com/photos/projectapolloarchive/21315450464/in/album-72157659042075710/</a:t>
            </a:r>
          </a:p>
          <a:p>
            <a:pPr marL="158750" indent="0">
              <a:buNone/>
            </a:pPr>
            <a:r>
              <a:rPr lang="pt-BR" dirty="0"/>
              <a:t>https://www.flickr.com/photos/projectapolloarchive/21701458895/in/album-72157659051355812/ </a:t>
            </a:r>
          </a:p>
          <a:p>
            <a:pPr marL="158750" indent="0">
              <a:buNone/>
            </a:pPr>
            <a:endParaRPr lang="pt-BR" dirty="0"/>
          </a:p>
          <a:p>
            <a:pPr marL="15875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31139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 rtl="0" fontAlgn="base">
              <a:buNone/>
            </a:pPr>
            <a:r>
              <a:rPr lang="pt-BR" b="0" i="0" u="sng" strike="noStrike" dirty="0">
                <a:solidFill>
                  <a:srgbClr val="0097A7"/>
                </a:solidFill>
                <a:effectLst/>
                <a:latin typeface="Arial" panose="020B0604020202020204" pitchFamily="34" charset="0"/>
                <a:hlinkClick r:id="rId3"/>
              </a:rPr>
              <a:t>https://www.esa.int/ESA_Multimedia/Videos/2011/03/GOCE_Geoid</a:t>
            </a:r>
            <a:r>
              <a:rPr lang="pt-BR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444444"/>
              </a:solidFill>
              <a:effectLst/>
              <a:latin typeface="Calibri" panose="020F0502020204030204" pitchFamily="34" charset="0"/>
            </a:endParaRPr>
          </a:p>
          <a:p>
            <a:pPr marL="158750" indent="0" algn="l" rtl="0" fontAlgn="base">
              <a:buNone/>
            </a:pPr>
            <a:endParaRPr lang="pt-BR" b="0" i="0" dirty="0">
              <a:solidFill>
                <a:srgbClr val="444444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029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566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2">
  <p:cSld name="TITLE_2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>
            <a:spLocks noGrp="1"/>
          </p:cNvSpPr>
          <p:nvPr>
            <p:ph type="ctrTitle"/>
          </p:nvPr>
        </p:nvSpPr>
        <p:spPr>
          <a:xfrm>
            <a:off x="4830475" y="3350425"/>
            <a:ext cx="5655600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A07F"/>
              </a:buClr>
              <a:buSzPts val="5200"/>
              <a:buNone/>
              <a:defRPr sz="5200">
                <a:solidFill>
                  <a:srgbClr val="9C75B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A07F"/>
              </a:buClr>
              <a:buSzPts val="6900"/>
              <a:buNone/>
              <a:defRPr sz="6900">
                <a:solidFill>
                  <a:srgbClr val="3CA07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A07F"/>
              </a:buClr>
              <a:buSzPts val="6900"/>
              <a:buNone/>
              <a:defRPr sz="6900">
                <a:solidFill>
                  <a:srgbClr val="3CA07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A07F"/>
              </a:buClr>
              <a:buSzPts val="6900"/>
              <a:buNone/>
              <a:defRPr sz="6900">
                <a:solidFill>
                  <a:srgbClr val="3CA07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A07F"/>
              </a:buClr>
              <a:buSzPts val="6900"/>
              <a:buNone/>
              <a:defRPr sz="6900">
                <a:solidFill>
                  <a:srgbClr val="3CA07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A07F"/>
              </a:buClr>
              <a:buSzPts val="6900"/>
              <a:buNone/>
              <a:defRPr sz="6900">
                <a:solidFill>
                  <a:srgbClr val="3CA07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A07F"/>
              </a:buClr>
              <a:buSzPts val="6900"/>
              <a:buNone/>
              <a:defRPr sz="6900">
                <a:solidFill>
                  <a:srgbClr val="3CA07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A07F"/>
              </a:buClr>
              <a:buSzPts val="6900"/>
              <a:buNone/>
              <a:defRPr sz="6900">
                <a:solidFill>
                  <a:srgbClr val="3CA07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A07F"/>
              </a:buClr>
              <a:buSzPts val="6900"/>
              <a:buNone/>
              <a:defRPr sz="6900">
                <a:solidFill>
                  <a:srgbClr val="3CA07F"/>
                </a:solidFill>
              </a:defRPr>
            </a:lvl9pPr>
          </a:lstStyle>
          <a:p>
            <a:endParaRPr dirty="0"/>
          </a:p>
        </p:txBody>
      </p:sp>
      <p:sp>
        <p:nvSpPr>
          <p:cNvPr id="17" name="Google Shape;17;p24"/>
          <p:cNvSpPr txBox="1">
            <a:spLocks noGrp="1"/>
          </p:cNvSpPr>
          <p:nvPr>
            <p:ph type="subTitle" idx="1"/>
          </p:nvPr>
        </p:nvSpPr>
        <p:spPr>
          <a:xfrm>
            <a:off x="4830475" y="4396825"/>
            <a:ext cx="6163500" cy="847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A07F"/>
              </a:buClr>
              <a:buSzPts val="3400"/>
              <a:buNone/>
              <a:defRPr sz="3400">
                <a:solidFill>
                  <a:srgbClr val="9C75B9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A07F"/>
              </a:buClr>
              <a:buSzPts val="3000"/>
              <a:buNone/>
              <a:defRPr sz="3000">
                <a:solidFill>
                  <a:srgbClr val="3CA07F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A07F"/>
              </a:buClr>
              <a:buSzPts val="3000"/>
              <a:buNone/>
              <a:defRPr sz="3000">
                <a:solidFill>
                  <a:srgbClr val="3CA07F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A07F"/>
              </a:buClr>
              <a:buSzPts val="3000"/>
              <a:buNone/>
              <a:defRPr sz="3000">
                <a:solidFill>
                  <a:srgbClr val="3CA07F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A07F"/>
              </a:buClr>
              <a:buSzPts val="3000"/>
              <a:buNone/>
              <a:defRPr sz="3000">
                <a:solidFill>
                  <a:srgbClr val="3CA07F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A07F"/>
              </a:buClr>
              <a:buSzPts val="3000"/>
              <a:buNone/>
              <a:defRPr sz="3000">
                <a:solidFill>
                  <a:srgbClr val="3CA07F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A07F"/>
              </a:buClr>
              <a:buSzPts val="3000"/>
              <a:buNone/>
              <a:defRPr sz="3000">
                <a:solidFill>
                  <a:srgbClr val="3CA07F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A07F"/>
              </a:buClr>
              <a:buSzPts val="3000"/>
              <a:buNone/>
              <a:defRPr sz="3000">
                <a:solidFill>
                  <a:srgbClr val="3CA07F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A07F"/>
              </a:buClr>
              <a:buSzPts val="3000"/>
              <a:buNone/>
              <a:defRPr sz="3000">
                <a:solidFill>
                  <a:srgbClr val="3CA07F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4"/>
          <p:cNvSpPr/>
          <p:nvPr/>
        </p:nvSpPr>
        <p:spPr>
          <a:xfrm>
            <a:off x="10552225" y="5664475"/>
            <a:ext cx="1426500" cy="92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48400" y="6235174"/>
            <a:ext cx="2485074" cy="3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 1">
  <p:cSld name="Slide de título 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9802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5"/>
          <p:cNvSpPr txBox="1">
            <a:spLocks noGrp="1"/>
          </p:cNvSpPr>
          <p:nvPr>
            <p:ph type="title"/>
          </p:nvPr>
        </p:nvSpPr>
        <p:spPr>
          <a:xfrm>
            <a:off x="577229" y="593375"/>
            <a:ext cx="105234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Verdana"/>
              <a:buNone/>
              <a:defRPr b="1"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Verdana"/>
              <a:buNone/>
              <a:defRPr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 dirty="0"/>
          </a:p>
        </p:txBody>
      </p:sp>
      <p:sp>
        <p:nvSpPr>
          <p:cNvPr id="22" name="Google Shape;22;p25"/>
          <p:cNvSpPr txBox="1">
            <a:spLocks noGrp="1"/>
          </p:cNvSpPr>
          <p:nvPr>
            <p:ph type="body" idx="1"/>
          </p:nvPr>
        </p:nvSpPr>
        <p:spPr>
          <a:xfrm>
            <a:off x="489093" y="1356875"/>
            <a:ext cx="105234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400"/>
              <a:buFont typeface="Verdana"/>
              <a:buChar char="●"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○"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■"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○"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■"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○"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■"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a começar">
  <p:cSld name="TITLE_AND_BODY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6"/>
          <p:cNvSpPr txBox="1">
            <a:spLocks noGrp="1"/>
          </p:cNvSpPr>
          <p:nvPr>
            <p:ph type="body" idx="1"/>
          </p:nvPr>
        </p:nvSpPr>
        <p:spPr>
          <a:xfrm>
            <a:off x="720450" y="2360150"/>
            <a:ext cx="10523400" cy="38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○"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■"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○"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■"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○"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■"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25" name="Google Shape;25;p26"/>
          <p:cNvSpPr txBox="1"/>
          <p:nvPr/>
        </p:nvSpPr>
        <p:spPr>
          <a:xfrm>
            <a:off x="1563625" y="593375"/>
            <a:ext cx="5203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pt-BR" sz="4030" b="1" i="0" u="none" strike="noStrike" cap="none" dirty="0">
                <a:solidFill>
                  <a:srgbClr val="9C75B9"/>
                </a:solidFill>
                <a:latin typeface="Verdana"/>
                <a:ea typeface="Verdana"/>
                <a:cs typeface="Verdana"/>
                <a:sym typeface="Verdana"/>
              </a:rPr>
              <a:t>Para começar</a:t>
            </a:r>
            <a:endParaRPr sz="4030" b="1" i="0" u="none" strike="noStrike" cap="none" dirty="0">
              <a:solidFill>
                <a:srgbClr val="9C75B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6" name="Google Shape;26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1775" y="584550"/>
            <a:ext cx="691000" cy="6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6"/>
          <p:cNvSpPr txBox="1">
            <a:spLocks noGrp="1"/>
          </p:cNvSpPr>
          <p:nvPr>
            <p:ph type="title"/>
          </p:nvPr>
        </p:nvSpPr>
        <p:spPr>
          <a:xfrm>
            <a:off x="720450" y="1620000"/>
            <a:ext cx="111252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Verdana"/>
              <a:buNone/>
              <a:defRPr sz="3400" b="1"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Verdana"/>
              <a:buNone/>
              <a:defRPr sz="3400">
                <a:latin typeface="Verdana"/>
                <a:ea typeface="Verdana"/>
                <a:cs typeface="Verdana"/>
                <a:sym typeface="Verdan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Verdana"/>
              <a:buNone/>
              <a:defRPr sz="3400">
                <a:latin typeface="Verdana"/>
                <a:ea typeface="Verdana"/>
                <a:cs typeface="Verdana"/>
                <a:sym typeface="Verdan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Verdana"/>
              <a:buNone/>
              <a:defRPr sz="3400">
                <a:latin typeface="Verdana"/>
                <a:ea typeface="Verdana"/>
                <a:cs typeface="Verdana"/>
                <a:sym typeface="Verdan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Verdana"/>
              <a:buNone/>
              <a:defRPr sz="3400">
                <a:latin typeface="Verdana"/>
                <a:ea typeface="Verdana"/>
                <a:cs typeface="Verdana"/>
                <a:sym typeface="Verdan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Verdana"/>
              <a:buNone/>
              <a:defRPr sz="3400">
                <a:latin typeface="Verdana"/>
                <a:ea typeface="Verdana"/>
                <a:cs typeface="Verdana"/>
                <a:sym typeface="Verdan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Verdana"/>
              <a:buNone/>
              <a:defRPr sz="3400">
                <a:latin typeface="Verdana"/>
                <a:ea typeface="Verdana"/>
                <a:cs typeface="Verdana"/>
                <a:sym typeface="Verdan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Verdana"/>
              <a:buNone/>
              <a:defRPr sz="3400">
                <a:latin typeface="Verdana"/>
                <a:ea typeface="Verdana"/>
                <a:cs typeface="Verdana"/>
                <a:sym typeface="Verdan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Verdana"/>
              <a:buNone/>
              <a:defRPr sz="3400"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ca no conteúdo">
  <p:cSld name="TITLE_AND_BODY_1_1_1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9"/>
          <p:cNvSpPr txBox="1">
            <a:spLocks noGrp="1"/>
          </p:cNvSpPr>
          <p:nvPr>
            <p:ph type="title"/>
          </p:nvPr>
        </p:nvSpPr>
        <p:spPr>
          <a:xfrm>
            <a:off x="720450" y="1620000"/>
            <a:ext cx="111252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Verdana"/>
              <a:buNone/>
              <a:defRPr sz="3400" b="1"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Verdana"/>
              <a:buNone/>
              <a:defRPr sz="3400">
                <a:latin typeface="Verdana"/>
                <a:ea typeface="Verdana"/>
                <a:cs typeface="Verdana"/>
                <a:sym typeface="Verdan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Verdana"/>
              <a:buNone/>
              <a:defRPr sz="3400">
                <a:latin typeface="Verdana"/>
                <a:ea typeface="Verdana"/>
                <a:cs typeface="Verdana"/>
                <a:sym typeface="Verdan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Verdana"/>
              <a:buNone/>
              <a:defRPr sz="3400">
                <a:latin typeface="Verdana"/>
                <a:ea typeface="Verdana"/>
                <a:cs typeface="Verdana"/>
                <a:sym typeface="Verdan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Verdana"/>
              <a:buNone/>
              <a:defRPr sz="3400">
                <a:latin typeface="Verdana"/>
                <a:ea typeface="Verdana"/>
                <a:cs typeface="Verdana"/>
                <a:sym typeface="Verdan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Verdana"/>
              <a:buNone/>
              <a:defRPr sz="3400">
                <a:latin typeface="Verdana"/>
                <a:ea typeface="Verdana"/>
                <a:cs typeface="Verdana"/>
                <a:sym typeface="Verdan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Verdana"/>
              <a:buNone/>
              <a:defRPr sz="3400">
                <a:latin typeface="Verdana"/>
                <a:ea typeface="Verdana"/>
                <a:cs typeface="Verdana"/>
                <a:sym typeface="Verdan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Verdana"/>
              <a:buNone/>
              <a:defRPr sz="3400">
                <a:latin typeface="Verdana"/>
                <a:ea typeface="Verdana"/>
                <a:cs typeface="Verdana"/>
                <a:sym typeface="Verdan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Verdana"/>
              <a:buNone/>
              <a:defRPr sz="3400"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36" name="Google Shape;36;p29"/>
          <p:cNvSpPr txBox="1">
            <a:spLocks noGrp="1"/>
          </p:cNvSpPr>
          <p:nvPr>
            <p:ph type="body" idx="1"/>
          </p:nvPr>
        </p:nvSpPr>
        <p:spPr>
          <a:xfrm>
            <a:off x="522144" y="2360150"/>
            <a:ext cx="105234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400"/>
              <a:buFont typeface="Verdana"/>
              <a:buChar char="●"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○"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■"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○"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■"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○"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■"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 dirty="0"/>
          </a:p>
        </p:txBody>
      </p:sp>
      <p:sp>
        <p:nvSpPr>
          <p:cNvPr id="37" name="Google Shape;37;p29"/>
          <p:cNvSpPr txBox="1"/>
          <p:nvPr/>
        </p:nvSpPr>
        <p:spPr>
          <a:xfrm>
            <a:off x="1602261" y="486425"/>
            <a:ext cx="6213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pt-BR" sz="4030" b="1" i="0" u="none" strike="noStrike" cap="none" dirty="0">
                <a:solidFill>
                  <a:srgbClr val="9C75B9"/>
                </a:solidFill>
                <a:latin typeface="Verdana"/>
                <a:ea typeface="Verdana"/>
                <a:cs typeface="Verdana"/>
                <a:sym typeface="Verdana"/>
              </a:rPr>
              <a:t>Foco no conteúdo</a:t>
            </a:r>
            <a:endParaRPr sz="4030" b="1" i="0" u="none" strike="noStrike" cap="none" dirty="0">
              <a:solidFill>
                <a:srgbClr val="9C75B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8" name="Google Shape;38;p29"/>
          <p:cNvPicPr preferRelativeResize="0"/>
          <p:nvPr/>
        </p:nvPicPr>
        <p:blipFill>
          <a:blip r:embed="rId2"/>
          <a:srcRect/>
          <a:stretch/>
        </p:blipFill>
        <p:spPr>
          <a:xfrm>
            <a:off x="628225" y="489325"/>
            <a:ext cx="859200" cy="8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 prática">
  <p:cSld name="TITLE_AND_BODY_1_1_1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0"/>
          <p:cNvSpPr txBox="1">
            <a:spLocks noGrp="1"/>
          </p:cNvSpPr>
          <p:nvPr>
            <p:ph type="body" idx="1"/>
          </p:nvPr>
        </p:nvSpPr>
        <p:spPr>
          <a:xfrm>
            <a:off x="511127" y="2360150"/>
            <a:ext cx="105234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400"/>
              <a:buFont typeface="Verdana"/>
              <a:buChar char="●"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○"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■"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○"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■"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○"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■"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 dirty="0"/>
          </a:p>
        </p:txBody>
      </p:sp>
      <p:sp>
        <p:nvSpPr>
          <p:cNvPr id="41" name="Google Shape;41;p30"/>
          <p:cNvSpPr txBox="1"/>
          <p:nvPr/>
        </p:nvSpPr>
        <p:spPr>
          <a:xfrm>
            <a:off x="1563625" y="593375"/>
            <a:ext cx="52095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pt-BR" sz="4030" b="1" i="0" u="none" strike="noStrike" cap="none" dirty="0">
                <a:solidFill>
                  <a:srgbClr val="9C75B9"/>
                </a:solidFill>
                <a:latin typeface="Verdana"/>
                <a:ea typeface="Verdana"/>
                <a:cs typeface="Verdana"/>
                <a:sym typeface="Verdana"/>
              </a:rPr>
              <a:t>Na prática</a:t>
            </a:r>
            <a:endParaRPr sz="4030" b="1" i="0" u="none" strike="noStrike" cap="none" dirty="0">
              <a:solidFill>
                <a:srgbClr val="9C75B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2" name="Google Shape;42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0450" y="593375"/>
            <a:ext cx="763500" cy="7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30"/>
          <p:cNvSpPr txBox="1">
            <a:spLocks noGrp="1"/>
          </p:cNvSpPr>
          <p:nvPr>
            <p:ph type="title"/>
          </p:nvPr>
        </p:nvSpPr>
        <p:spPr>
          <a:xfrm>
            <a:off x="566212" y="1620000"/>
            <a:ext cx="111252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Verdana"/>
              <a:buNone/>
              <a:defRPr sz="3400" b="1"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Verdana"/>
              <a:buNone/>
              <a:defRPr sz="3400">
                <a:latin typeface="Verdana"/>
                <a:ea typeface="Verdana"/>
                <a:cs typeface="Verdana"/>
                <a:sym typeface="Verdan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Verdana"/>
              <a:buNone/>
              <a:defRPr sz="3400">
                <a:latin typeface="Verdana"/>
                <a:ea typeface="Verdana"/>
                <a:cs typeface="Verdana"/>
                <a:sym typeface="Verdan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Verdana"/>
              <a:buNone/>
              <a:defRPr sz="3400">
                <a:latin typeface="Verdana"/>
                <a:ea typeface="Verdana"/>
                <a:cs typeface="Verdana"/>
                <a:sym typeface="Verdan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Verdana"/>
              <a:buNone/>
              <a:defRPr sz="3400">
                <a:latin typeface="Verdana"/>
                <a:ea typeface="Verdana"/>
                <a:cs typeface="Verdana"/>
                <a:sym typeface="Verdan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Verdana"/>
              <a:buNone/>
              <a:defRPr sz="3400">
                <a:latin typeface="Verdana"/>
                <a:ea typeface="Verdana"/>
                <a:cs typeface="Verdana"/>
                <a:sym typeface="Verdan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Verdana"/>
              <a:buNone/>
              <a:defRPr sz="3400">
                <a:latin typeface="Verdana"/>
                <a:ea typeface="Verdana"/>
                <a:cs typeface="Verdana"/>
                <a:sym typeface="Verdan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Verdana"/>
              <a:buNone/>
              <a:defRPr sz="3400">
                <a:latin typeface="Verdana"/>
                <a:ea typeface="Verdana"/>
                <a:cs typeface="Verdana"/>
                <a:sym typeface="Verdan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Verdana"/>
              <a:buNone/>
              <a:defRPr sz="3400"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licando">
  <p:cSld name="TITLE_AND_BODY_1_1_1_1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1"/>
          <p:cNvSpPr txBox="1">
            <a:spLocks noGrp="1"/>
          </p:cNvSpPr>
          <p:nvPr>
            <p:ph type="body" idx="1"/>
          </p:nvPr>
        </p:nvSpPr>
        <p:spPr>
          <a:xfrm>
            <a:off x="544178" y="2360150"/>
            <a:ext cx="105234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400"/>
              <a:buFont typeface="Verdana"/>
              <a:buChar char="●"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○"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■"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○"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■"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○"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■"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 dirty="0"/>
          </a:p>
        </p:txBody>
      </p:sp>
      <p:sp>
        <p:nvSpPr>
          <p:cNvPr id="46" name="Google Shape;46;p31"/>
          <p:cNvSpPr txBox="1"/>
          <p:nvPr/>
        </p:nvSpPr>
        <p:spPr>
          <a:xfrm>
            <a:off x="1563625" y="593375"/>
            <a:ext cx="52095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pt-BR" sz="4030" b="1" i="0" u="none" strike="noStrike" cap="none" dirty="0">
                <a:solidFill>
                  <a:srgbClr val="9C75B9"/>
                </a:solidFill>
                <a:latin typeface="Verdana"/>
                <a:ea typeface="Verdana"/>
                <a:cs typeface="Verdana"/>
                <a:sym typeface="Verdana"/>
              </a:rPr>
              <a:t>Aplicando</a:t>
            </a:r>
            <a:endParaRPr sz="4030" b="1" i="0" u="none" strike="noStrike" cap="none" dirty="0">
              <a:solidFill>
                <a:srgbClr val="9C75B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7" name="Google Shape;47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0000" y="613588"/>
            <a:ext cx="723075" cy="72307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31"/>
          <p:cNvSpPr txBox="1">
            <a:spLocks noGrp="1"/>
          </p:cNvSpPr>
          <p:nvPr>
            <p:ph type="title"/>
          </p:nvPr>
        </p:nvSpPr>
        <p:spPr>
          <a:xfrm>
            <a:off x="720450" y="1620000"/>
            <a:ext cx="111252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Verdana"/>
              <a:buNone/>
              <a:defRPr sz="3400" b="1"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Verdana"/>
              <a:buNone/>
              <a:defRPr sz="3400">
                <a:latin typeface="Verdana"/>
                <a:ea typeface="Verdana"/>
                <a:cs typeface="Verdana"/>
                <a:sym typeface="Verdan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Verdana"/>
              <a:buNone/>
              <a:defRPr sz="3400">
                <a:latin typeface="Verdana"/>
                <a:ea typeface="Verdana"/>
                <a:cs typeface="Verdana"/>
                <a:sym typeface="Verdan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Verdana"/>
              <a:buNone/>
              <a:defRPr sz="3400">
                <a:latin typeface="Verdana"/>
                <a:ea typeface="Verdana"/>
                <a:cs typeface="Verdana"/>
                <a:sym typeface="Verdan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Verdana"/>
              <a:buNone/>
              <a:defRPr sz="3400">
                <a:latin typeface="Verdana"/>
                <a:ea typeface="Verdana"/>
                <a:cs typeface="Verdana"/>
                <a:sym typeface="Verdan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Verdana"/>
              <a:buNone/>
              <a:defRPr sz="3400">
                <a:latin typeface="Verdana"/>
                <a:ea typeface="Verdana"/>
                <a:cs typeface="Verdana"/>
                <a:sym typeface="Verdan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Verdana"/>
              <a:buNone/>
              <a:defRPr sz="3400">
                <a:latin typeface="Verdana"/>
                <a:ea typeface="Verdana"/>
                <a:cs typeface="Verdana"/>
                <a:sym typeface="Verdan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Verdana"/>
              <a:buNone/>
              <a:defRPr sz="3400">
                <a:latin typeface="Verdana"/>
                <a:ea typeface="Verdana"/>
                <a:cs typeface="Verdana"/>
                <a:sym typeface="Verdan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Verdana"/>
              <a:buNone/>
              <a:defRPr sz="3400"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ferências">
  <p:cSld name="TITLE_AND_BODY_1_1_1_1_1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3"/>
          <p:cNvSpPr txBox="1"/>
          <p:nvPr/>
        </p:nvSpPr>
        <p:spPr>
          <a:xfrm>
            <a:off x="1563625" y="593375"/>
            <a:ext cx="70851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4000" b="1" i="0" u="none" strike="noStrike" cap="none" dirty="0">
                <a:solidFill>
                  <a:srgbClr val="9C75B9"/>
                </a:solidFill>
                <a:latin typeface="Verdana"/>
                <a:ea typeface="Verdana"/>
                <a:cs typeface="Verdana"/>
                <a:sym typeface="Verdana"/>
              </a:rPr>
              <a:t>Referências</a:t>
            </a:r>
            <a:endParaRPr sz="4000" b="1" i="0" u="none" strike="noStrike" cap="none" dirty="0">
              <a:solidFill>
                <a:srgbClr val="9C75B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6" name="Google Shape;56;p33"/>
          <p:cNvSpPr txBox="1">
            <a:spLocks noGrp="1"/>
          </p:cNvSpPr>
          <p:nvPr>
            <p:ph type="body" idx="1"/>
          </p:nvPr>
        </p:nvSpPr>
        <p:spPr>
          <a:xfrm>
            <a:off x="720450" y="1620000"/>
            <a:ext cx="105234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9C75B9"/>
              </a:buClr>
              <a:buSzPts val="2400"/>
              <a:buFont typeface="Verdana"/>
              <a:buChar char="●"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A07F"/>
              </a:buClr>
              <a:buSzPts val="2400"/>
              <a:buFont typeface="Verdana"/>
              <a:buChar char="○"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A07F"/>
              </a:buClr>
              <a:buSzPts val="2400"/>
              <a:buFont typeface="Verdana"/>
              <a:buChar char="■"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A07F"/>
              </a:buClr>
              <a:buSzPts val="2400"/>
              <a:buFont typeface="Verdana"/>
              <a:buChar char="●"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A07F"/>
              </a:buClr>
              <a:buSzPts val="2400"/>
              <a:buFont typeface="Verdana"/>
              <a:buChar char="○"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A07F"/>
              </a:buClr>
              <a:buSzPts val="2400"/>
              <a:buFont typeface="Verdana"/>
              <a:buChar char="■"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A07F"/>
              </a:buClr>
              <a:buSzPts val="2400"/>
              <a:buFont typeface="Verdana"/>
              <a:buChar char="●"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A07F"/>
              </a:buClr>
              <a:buSzPts val="2400"/>
              <a:buFont typeface="Verdana"/>
              <a:buChar char="○"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A07F"/>
              </a:buClr>
              <a:buSzPts val="2400"/>
              <a:buFont typeface="Verdana"/>
              <a:buChar char="■"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 dirty="0"/>
          </a:p>
        </p:txBody>
      </p:sp>
      <p:pic>
        <p:nvPicPr>
          <p:cNvPr id="57" name="Google Shape;57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4525" y="538650"/>
            <a:ext cx="849000" cy="84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4"/>
          <p:cNvSpPr txBox="1">
            <a:spLocks noGrp="1"/>
          </p:cNvSpPr>
          <p:nvPr>
            <p:ph type="title"/>
          </p:nvPr>
        </p:nvSpPr>
        <p:spPr>
          <a:xfrm>
            <a:off x="720448" y="2867800"/>
            <a:ext cx="89808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0" name="Google Shape;60;p34"/>
          <p:cNvSpPr txBox="1">
            <a:spLocks noGrp="1"/>
          </p:cNvSpPr>
          <p:nvPr>
            <p:ph type="sldNum" idx="12"/>
          </p:nvPr>
        </p:nvSpPr>
        <p:spPr>
          <a:xfrm>
            <a:off x="11297722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 que aprendemos hoje?">
  <p:cSld name="O que aprendemos hoje?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2"/>
          <p:cNvSpPr txBox="1">
            <a:spLocks noGrp="1"/>
          </p:cNvSpPr>
          <p:nvPr>
            <p:ph type="body" idx="1"/>
          </p:nvPr>
        </p:nvSpPr>
        <p:spPr>
          <a:xfrm>
            <a:off x="2263050" y="1620000"/>
            <a:ext cx="88506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400"/>
              <a:buFont typeface="Verdana"/>
              <a:buChar char="●"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○"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■"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○"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■"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○"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■"/>
              <a:defRPr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 dirty="0"/>
          </a:p>
        </p:txBody>
      </p:sp>
      <p:sp>
        <p:nvSpPr>
          <p:cNvPr id="51" name="Google Shape;51;p32"/>
          <p:cNvSpPr txBox="1"/>
          <p:nvPr/>
        </p:nvSpPr>
        <p:spPr>
          <a:xfrm>
            <a:off x="1563625" y="593375"/>
            <a:ext cx="81102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4000" b="1" i="0" u="none" strike="noStrike" cap="none" dirty="0">
                <a:solidFill>
                  <a:srgbClr val="9C75B9"/>
                </a:solidFill>
                <a:latin typeface="Verdana"/>
                <a:ea typeface="Verdana"/>
                <a:cs typeface="Verdana"/>
                <a:sym typeface="Verdana"/>
              </a:rPr>
              <a:t>O que aprendemos hoje?</a:t>
            </a:r>
            <a:endParaRPr sz="4000" b="1" i="0" u="none" strike="noStrike" cap="none" dirty="0">
              <a:solidFill>
                <a:srgbClr val="9C75B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2" name="Google Shape;52;p32"/>
          <p:cNvSpPr/>
          <p:nvPr/>
        </p:nvSpPr>
        <p:spPr>
          <a:xfrm rot="-10099548">
            <a:off x="1007165" y="435341"/>
            <a:ext cx="2563427" cy="2563427"/>
          </a:xfrm>
          <a:prstGeom prst="arc">
            <a:avLst>
              <a:gd name="adj1" fmla="val 16200000"/>
              <a:gd name="adj2" fmla="val 0"/>
            </a:avLst>
          </a:prstGeom>
          <a:noFill/>
          <a:ln w="19050" cap="flat" cmpd="sng">
            <a:solidFill>
              <a:srgbClr val="9C75B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0000" y="593375"/>
            <a:ext cx="763500" cy="76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88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>
            <a:spLocks noGrp="1"/>
          </p:cNvSpPr>
          <p:nvPr>
            <p:ph type="title"/>
          </p:nvPr>
        </p:nvSpPr>
        <p:spPr>
          <a:xfrm>
            <a:off x="720450" y="593375"/>
            <a:ext cx="10227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  <a:defRPr sz="4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erdana"/>
              <a:buNone/>
              <a:defRPr sz="3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erdana"/>
              <a:buNone/>
              <a:defRPr sz="3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erdana"/>
              <a:buNone/>
              <a:defRPr sz="3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erdana"/>
              <a:buNone/>
              <a:defRPr sz="3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erdana"/>
              <a:buNone/>
              <a:defRPr sz="3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erdana"/>
              <a:buNone/>
              <a:defRPr sz="3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erdana"/>
              <a:buNone/>
              <a:defRPr sz="3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erdana"/>
              <a:buNone/>
              <a:defRPr sz="3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7" name="Google Shape;7;p22"/>
          <p:cNvSpPr txBox="1">
            <a:spLocks noGrp="1"/>
          </p:cNvSpPr>
          <p:nvPr>
            <p:ph type="body" idx="1"/>
          </p:nvPr>
        </p:nvSpPr>
        <p:spPr>
          <a:xfrm>
            <a:off x="720450" y="1620000"/>
            <a:ext cx="9246300" cy="3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○"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■"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○"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■"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●"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○"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■"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8" name="Google Shape;8;p22"/>
          <p:cNvSpPr/>
          <p:nvPr/>
        </p:nvSpPr>
        <p:spPr>
          <a:xfrm>
            <a:off x="123628" y="135730"/>
            <a:ext cx="11946332" cy="6586541"/>
          </a:xfrm>
          <a:custGeom>
            <a:avLst/>
            <a:gdLst/>
            <a:ahLst/>
            <a:cxnLst/>
            <a:rect l="l" t="t" r="r" b="b"/>
            <a:pathLst>
              <a:path w="10934858" h="4887971" fill="none" extrusionOk="0">
                <a:moveTo>
                  <a:pt x="0" y="0"/>
                </a:moveTo>
                <a:cubicBezTo>
                  <a:pt x="171387" y="4092"/>
                  <a:pt x="329635" y="-8431"/>
                  <a:pt x="574080" y="0"/>
                </a:cubicBezTo>
                <a:cubicBezTo>
                  <a:pt x="818525" y="8431"/>
                  <a:pt x="864096" y="28075"/>
                  <a:pt x="1148160" y="0"/>
                </a:cubicBezTo>
                <a:cubicBezTo>
                  <a:pt x="1432224" y="-28075"/>
                  <a:pt x="1793151" y="-8299"/>
                  <a:pt x="2050286" y="0"/>
                </a:cubicBezTo>
                <a:cubicBezTo>
                  <a:pt x="2307421" y="8299"/>
                  <a:pt x="2620310" y="31002"/>
                  <a:pt x="2843063" y="0"/>
                </a:cubicBezTo>
                <a:cubicBezTo>
                  <a:pt x="3065816" y="-31002"/>
                  <a:pt x="3034061" y="7367"/>
                  <a:pt x="3198446" y="0"/>
                </a:cubicBezTo>
                <a:cubicBezTo>
                  <a:pt x="3362831" y="-7367"/>
                  <a:pt x="3541450" y="23419"/>
                  <a:pt x="3881875" y="0"/>
                </a:cubicBezTo>
                <a:cubicBezTo>
                  <a:pt x="4222300" y="-23419"/>
                  <a:pt x="4079910" y="10252"/>
                  <a:pt x="4237257" y="0"/>
                </a:cubicBezTo>
                <a:cubicBezTo>
                  <a:pt x="4394604" y="-10252"/>
                  <a:pt x="4765046" y="-33697"/>
                  <a:pt x="5030035" y="0"/>
                </a:cubicBezTo>
                <a:cubicBezTo>
                  <a:pt x="5295024" y="33697"/>
                  <a:pt x="5557599" y="-163"/>
                  <a:pt x="5713463" y="0"/>
                </a:cubicBezTo>
                <a:cubicBezTo>
                  <a:pt x="5869327" y="163"/>
                  <a:pt x="5952471" y="7375"/>
                  <a:pt x="6178195" y="0"/>
                </a:cubicBezTo>
                <a:cubicBezTo>
                  <a:pt x="6403919" y="-7375"/>
                  <a:pt x="6614836" y="-28549"/>
                  <a:pt x="6752275" y="0"/>
                </a:cubicBezTo>
                <a:cubicBezTo>
                  <a:pt x="6889714" y="28549"/>
                  <a:pt x="7208419" y="-11886"/>
                  <a:pt x="7326355" y="0"/>
                </a:cubicBezTo>
                <a:cubicBezTo>
                  <a:pt x="7444291" y="11886"/>
                  <a:pt x="7586272" y="-17875"/>
                  <a:pt x="7791086" y="0"/>
                </a:cubicBezTo>
                <a:cubicBezTo>
                  <a:pt x="7995900" y="17875"/>
                  <a:pt x="8398225" y="18928"/>
                  <a:pt x="8583864" y="0"/>
                </a:cubicBezTo>
                <a:cubicBezTo>
                  <a:pt x="8769503" y="-18928"/>
                  <a:pt x="9027993" y="-39296"/>
                  <a:pt x="9376641" y="0"/>
                </a:cubicBezTo>
                <a:cubicBezTo>
                  <a:pt x="9725289" y="39296"/>
                  <a:pt x="9816733" y="-27380"/>
                  <a:pt x="9950721" y="0"/>
                </a:cubicBezTo>
                <a:cubicBezTo>
                  <a:pt x="10084709" y="27380"/>
                  <a:pt x="10616238" y="-41596"/>
                  <a:pt x="10934858" y="0"/>
                </a:cubicBezTo>
                <a:cubicBezTo>
                  <a:pt x="10960092" y="287335"/>
                  <a:pt x="10912756" y="538675"/>
                  <a:pt x="10934858" y="796041"/>
                </a:cubicBezTo>
                <a:cubicBezTo>
                  <a:pt x="10956960" y="1053407"/>
                  <a:pt x="10952023" y="1183788"/>
                  <a:pt x="10934858" y="1494323"/>
                </a:cubicBezTo>
                <a:cubicBezTo>
                  <a:pt x="10917693" y="1804858"/>
                  <a:pt x="10912927" y="1902445"/>
                  <a:pt x="10934858" y="2094845"/>
                </a:cubicBezTo>
                <a:cubicBezTo>
                  <a:pt x="10956789" y="2287245"/>
                  <a:pt x="10944823" y="2572538"/>
                  <a:pt x="10934858" y="2695367"/>
                </a:cubicBezTo>
                <a:cubicBezTo>
                  <a:pt x="10924893" y="2818196"/>
                  <a:pt x="10941115" y="3054296"/>
                  <a:pt x="10934858" y="3393648"/>
                </a:cubicBezTo>
                <a:cubicBezTo>
                  <a:pt x="10928601" y="3733000"/>
                  <a:pt x="10963694" y="3774257"/>
                  <a:pt x="10934858" y="4091930"/>
                </a:cubicBezTo>
                <a:cubicBezTo>
                  <a:pt x="10906022" y="4409603"/>
                  <a:pt x="10929465" y="4678776"/>
                  <a:pt x="10934858" y="4887971"/>
                </a:cubicBezTo>
                <a:cubicBezTo>
                  <a:pt x="10795803" y="4907555"/>
                  <a:pt x="10580739" y="4881620"/>
                  <a:pt x="10470127" y="4887971"/>
                </a:cubicBezTo>
                <a:cubicBezTo>
                  <a:pt x="10359515" y="4894322"/>
                  <a:pt x="10147503" y="4884302"/>
                  <a:pt x="9896046" y="4887971"/>
                </a:cubicBezTo>
                <a:cubicBezTo>
                  <a:pt x="9644589" y="4891640"/>
                  <a:pt x="9618448" y="4890423"/>
                  <a:pt x="9540664" y="4887971"/>
                </a:cubicBezTo>
                <a:cubicBezTo>
                  <a:pt x="9462880" y="4885519"/>
                  <a:pt x="9161236" y="4906242"/>
                  <a:pt x="8857235" y="4887971"/>
                </a:cubicBezTo>
                <a:cubicBezTo>
                  <a:pt x="8553234" y="4869700"/>
                  <a:pt x="8390614" y="4871692"/>
                  <a:pt x="7955109" y="4887971"/>
                </a:cubicBezTo>
                <a:cubicBezTo>
                  <a:pt x="7519604" y="4904250"/>
                  <a:pt x="7482608" y="4908844"/>
                  <a:pt x="7162332" y="4887971"/>
                </a:cubicBezTo>
                <a:cubicBezTo>
                  <a:pt x="6842056" y="4867098"/>
                  <a:pt x="6834065" y="4898049"/>
                  <a:pt x="6697601" y="4887971"/>
                </a:cubicBezTo>
                <a:cubicBezTo>
                  <a:pt x="6561137" y="4877893"/>
                  <a:pt x="6405142" y="4861653"/>
                  <a:pt x="6123520" y="4887971"/>
                </a:cubicBezTo>
                <a:cubicBezTo>
                  <a:pt x="5841898" y="4914289"/>
                  <a:pt x="5661759" y="4904276"/>
                  <a:pt x="5221395" y="4887971"/>
                </a:cubicBezTo>
                <a:cubicBezTo>
                  <a:pt x="4781031" y="4871666"/>
                  <a:pt x="4727291" y="4912002"/>
                  <a:pt x="4428617" y="4887971"/>
                </a:cubicBezTo>
                <a:cubicBezTo>
                  <a:pt x="4129943" y="4863940"/>
                  <a:pt x="4016030" y="4884073"/>
                  <a:pt x="3745189" y="4887971"/>
                </a:cubicBezTo>
                <a:cubicBezTo>
                  <a:pt x="3474348" y="4891869"/>
                  <a:pt x="3334611" y="4881883"/>
                  <a:pt x="3171109" y="4887971"/>
                </a:cubicBezTo>
                <a:cubicBezTo>
                  <a:pt x="3007607" y="4894059"/>
                  <a:pt x="2675961" y="4866933"/>
                  <a:pt x="2378332" y="4887971"/>
                </a:cubicBezTo>
                <a:cubicBezTo>
                  <a:pt x="2080703" y="4909009"/>
                  <a:pt x="1836744" y="4884728"/>
                  <a:pt x="1585554" y="4887971"/>
                </a:cubicBezTo>
                <a:cubicBezTo>
                  <a:pt x="1334364" y="4891214"/>
                  <a:pt x="1148521" y="4878344"/>
                  <a:pt x="792777" y="4887971"/>
                </a:cubicBezTo>
                <a:cubicBezTo>
                  <a:pt x="437033" y="4897598"/>
                  <a:pt x="302722" y="4915582"/>
                  <a:pt x="0" y="4887971"/>
                </a:cubicBezTo>
                <a:cubicBezTo>
                  <a:pt x="-30314" y="4520212"/>
                  <a:pt x="15252" y="4487189"/>
                  <a:pt x="0" y="4140810"/>
                </a:cubicBezTo>
                <a:cubicBezTo>
                  <a:pt x="-15252" y="3794431"/>
                  <a:pt x="-5383" y="3646759"/>
                  <a:pt x="0" y="3393648"/>
                </a:cubicBezTo>
                <a:cubicBezTo>
                  <a:pt x="5383" y="3140537"/>
                  <a:pt x="-26632" y="2920556"/>
                  <a:pt x="0" y="2744247"/>
                </a:cubicBezTo>
                <a:cubicBezTo>
                  <a:pt x="26632" y="2567938"/>
                  <a:pt x="4008" y="2329299"/>
                  <a:pt x="0" y="1948206"/>
                </a:cubicBezTo>
                <a:cubicBezTo>
                  <a:pt x="-4008" y="1567113"/>
                  <a:pt x="31678" y="1469850"/>
                  <a:pt x="0" y="1298804"/>
                </a:cubicBezTo>
                <a:cubicBezTo>
                  <a:pt x="-31678" y="1127758"/>
                  <a:pt x="16516" y="914209"/>
                  <a:pt x="0" y="600522"/>
                </a:cubicBezTo>
                <a:cubicBezTo>
                  <a:pt x="-16516" y="286835"/>
                  <a:pt x="17288" y="217964"/>
                  <a:pt x="0" y="0"/>
                </a:cubicBezTo>
                <a:close/>
              </a:path>
              <a:path w="10934858" h="4887971" extrusionOk="0">
                <a:moveTo>
                  <a:pt x="0" y="0"/>
                </a:moveTo>
                <a:cubicBezTo>
                  <a:pt x="115456" y="-16470"/>
                  <a:pt x="423847" y="-3284"/>
                  <a:pt x="574080" y="0"/>
                </a:cubicBezTo>
                <a:cubicBezTo>
                  <a:pt x="724313" y="3284"/>
                  <a:pt x="907228" y="7108"/>
                  <a:pt x="1038812" y="0"/>
                </a:cubicBezTo>
                <a:cubicBezTo>
                  <a:pt x="1170396" y="-7108"/>
                  <a:pt x="1400514" y="19378"/>
                  <a:pt x="1503543" y="0"/>
                </a:cubicBezTo>
                <a:cubicBezTo>
                  <a:pt x="1606572" y="-19378"/>
                  <a:pt x="1845850" y="6341"/>
                  <a:pt x="1968274" y="0"/>
                </a:cubicBezTo>
                <a:cubicBezTo>
                  <a:pt x="2090698" y="-6341"/>
                  <a:pt x="2243118" y="-2069"/>
                  <a:pt x="2323657" y="0"/>
                </a:cubicBezTo>
                <a:cubicBezTo>
                  <a:pt x="2404196" y="2069"/>
                  <a:pt x="2684333" y="-22604"/>
                  <a:pt x="3007086" y="0"/>
                </a:cubicBezTo>
                <a:cubicBezTo>
                  <a:pt x="3329839" y="22604"/>
                  <a:pt x="3502333" y="-35993"/>
                  <a:pt x="3799863" y="0"/>
                </a:cubicBezTo>
                <a:cubicBezTo>
                  <a:pt x="4097393" y="35993"/>
                  <a:pt x="4323836" y="-14903"/>
                  <a:pt x="4483292" y="0"/>
                </a:cubicBezTo>
                <a:cubicBezTo>
                  <a:pt x="4642748" y="14903"/>
                  <a:pt x="4889360" y="38198"/>
                  <a:pt x="5276069" y="0"/>
                </a:cubicBezTo>
                <a:cubicBezTo>
                  <a:pt x="5662778" y="-38198"/>
                  <a:pt x="5799741" y="-16106"/>
                  <a:pt x="5959498" y="0"/>
                </a:cubicBezTo>
                <a:cubicBezTo>
                  <a:pt x="6119255" y="16106"/>
                  <a:pt x="6558186" y="-5096"/>
                  <a:pt x="6861623" y="0"/>
                </a:cubicBezTo>
                <a:cubicBezTo>
                  <a:pt x="7165060" y="5096"/>
                  <a:pt x="7319303" y="-7412"/>
                  <a:pt x="7763749" y="0"/>
                </a:cubicBezTo>
                <a:cubicBezTo>
                  <a:pt x="8208195" y="7412"/>
                  <a:pt x="8383418" y="-30900"/>
                  <a:pt x="8665875" y="0"/>
                </a:cubicBezTo>
                <a:cubicBezTo>
                  <a:pt x="8948332" y="30900"/>
                  <a:pt x="9251622" y="35518"/>
                  <a:pt x="9458652" y="0"/>
                </a:cubicBezTo>
                <a:cubicBezTo>
                  <a:pt x="9665682" y="-35518"/>
                  <a:pt x="9882817" y="16347"/>
                  <a:pt x="10142081" y="0"/>
                </a:cubicBezTo>
                <a:cubicBezTo>
                  <a:pt x="10401345" y="-16347"/>
                  <a:pt x="10561597" y="13174"/>
                  <a:pt x="10934858" y="0"/>
                </a:cubicBezTo>
                <a:cubicBezTo>
                  <a:pt x="10928125" y="210602"/>
                  <a:pt x="10950636" y="491880"/>
                  <a:pt x="10934858" y="649402"/>
                </a:cubicBezTo>
                <a:cubicBezTo>
                  <a:pt x="10919080" y="806924"/>
                  <a:pt x="10948910" y="1086854"/>
                  <a:pt x="10934858" y="1201044"/>
                </a:cubicBezTo>
                <a:cubicBezTo>
                  <a:pt x="10920806" y="1315234"/>
                  <a:pt x="10922313" y="1632542"/>
                  <a:pt x="10934858" y="1752687"/>
                </a:cubicBezTo>
                <a:cubicBezTo>
                  <a:pt x="10947403" y="1872832"/>
                  <a:pt x="10947905" y="2267780"/>
                  <a:pt x="10934858" y="2450968"/>
                </a:cubicBezTo>
                <a:cubicBezTo>
                  <a:pt x="10921811" y="2634156"/>
                  <a:pt x="10954837" y="2925617"/>
                  <a:pt x="10934858" y="3100370"/>
                </a:cubicBezTo>
                <a:cubicBezTo>
                  <a:pt x="10914879" y="3275123"/>
                  <a:pt x="10923287" y="3602365"/>
                  <a:pt x="10934858" y="3798652"/>
                </a:cubicBezTo>
                <a:cubicBezTo>
                  <a:pt x="10946429" y="3994939"/>
                  <a:pt x="10936705" y="4479936"/>
                  <a:pt x="10934858" y="4887971"/>
                </a:cubicBezTo>
                <a:cubicBezTo>
                  <a:pt x="10591705" y="4894619"/>
                  <a:pt x="10274429" y="4898707"/>
                  <a:pt x="10032732" y="4887971"/>
                </a:cubicBezTo>
                <a:cubicBezTo>
                  <a:pt x="9791035" y="4877235"/>
                  <a:pt x="9620752" y="4868670"/>
                  <a:pt x="9458652" y="4887971"/>
                </a:cubicBezTo>
                <a:cubicBezTo>
                  <a:pt x="9296552" y="4907272"/>
                  <a:pt x="8865230" y="4915979"/>
                  <a:pt x="8665875" y="4887971"/>
                </a:cubicBezTo>
                <a:cubicBezTo>
                  <a:pt x="8466520" y="4859963"/>
                  <a:pt x="8178098" y="4927106"/>
                  <a:pt x="7763749" y="4887971"/>
                </a:cubicBezTo>
                <a:cubicBezTo>
                  <a:pt x="7349400" y="4848836"/>
                  <a:pt x="7285588" y="4910050"/>
                  <a:pt x="6861623" y="4887971"/>
                </a:cubicBezTo>
                <a:cubicBezTo>
                  <a:pt x="6437658" y="4865892"/>
                  <a:pt x="6413190" y="4890501"/>
                  <a:pt x="6287543" y="4887971"/>
                </a:cubicBezTo>
                <a:cubicBezTo>
                  <a:pt x="6161896" y="4885441"/>
                  <a:pt x="5770733" y="4914628"/>
                  <a:pt x="5604115" y="4887971"/>
                </a:cubicBezTo>
                <a:cubicBezTo>
                  <a:pt x="5437497" y="4861314"/>
                  <a:pt x="5322861" y="4889222"/>
                  <a:pt x="5248732" y="4887971"/>
                </a:cubicBezTo>
                <a:cubicBezTo>
                  <a:pt x="5174603" y="4886720"/>
                  <a:pt x="4877388" y="4870644"/>
                  <a:pt x="4784000" y="4887971"/>
                </a:cubicBezTo>
                <a:cubicBezTo>
                  <a:pt x="4690612" y="4905298"/>
                  <a:pt x="4362096" y="4924775"/>
                  <a:pt x="3991223" y="4887971"/>
                </a:cubicBezTo>
                <a:cubicBezTo>
                  <a:pt x="3620350" y="4851167"/>
                  <a:pt x="3703633" y="4911073"/>
                  <a:pt x="3417143" y="4887971"/>
                </a:cubicBezTo>
                <a:cubicBezTo>
                  <a:pt x="3130653" y="4864869"/>
                  <a:pt x="3172630" y="4902280"/>
                  <a:pt x="2952412" y="4887971"/>
                </a:cubicBezTo>
                <a:cubicBezTo>
                  <a:pt x="2732194" y="4873662"/>
                  <a:pt x="2508137" y="4885898"/>
                  <a:pt x="2268983" y="4887971"/>
                </a:cubicBezTo>
                <a:cubicBezTo>
                  <a:pt x="2029829" y="4890044"/>
                  <a:pt x="1990033" y="4898822"/>
                  <a:pt x="1913600" y="4887971"/>
                </a:cubicBezTo>
                <a:cubicBezTo>
                  <a:pt x="1837167" y="4877120"/>
                  <a:pt x="1395056" y="4924892"/>
                  <a:pt x="1120823" y="4887971"/>
                </a:cubicBezTo>
                <a:cubicBezTo>
                  <a:pt x="846590" y="4851050"/>
                  <a:pt x="293246" y="4913566"/>
                  <a:pt x="0" y="4887971"/>
                </a:cubicBezTo>
                <a:cubicBezTo>
                  <a:pt x="-14109" y="4692404"/>
                  <a:pt x="-18170" y="4380247"/>
                  <a:pt x="0" y="4189689"/>
                </a:cubicBezTo>
                <a:cubicBezTo>
                  <a:pt x="18170" y="3999131"/>
                  <a:pt x="-17895" y="3739036"/>
                  <a:pt x="0" y="3540288"/>
                </a:cubicBezTo>
                <a:cubicBezTo>
                  <a:pt x="17895" y="3341540"/>
                  <a:pt x="18547" y="3199996"/>
                  <a:pt x="0" y="2988645"/>
                </a:cubicBezTo>
                <a:cubicBezTo>
                  <a:pt x="-18547" y="2777294"/>
                  <a:pt x="22273" y="2572083"/>
                  <a:pt x="0" y="2339243"/>
                </a:cubicBezTo>
                <a:cubicBezTo>
                  <a:pt x="-22273" y="2106403"/>
                  <a:pt x="8674" y="1908490"/>
                  <a:pt x="0" y="1640962"/>
                </a:cubicBezTo>
                <a:cubicBezTo>
                  <a:pt x="-8674" y="1373434"/>
                  <a:pt x="-26544" y="1326014"/>
                  <a:pt x="0" y="1040440"/>
                </a:cubicBezTo>
                <a:cubicBezTo>
                  <a:pt x="26544" y="754866"/>
                  <a:pt x="-34966" y="281447"/>
                  <a:pt x="0" y="0"/>
                </a:cubicBezTo>
                <a:close/>
              </a:path>
            </a:pathLst>
          </a:custGeom>
          <a:noFill/>
          <a:ln w="12700" cap="flat" cmpd="sng">
            <a:solidFill>
              <a:srgbClr val="9C75B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34000" tIns="234000" rIns="234000" bIns="2340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5" r:id="rId4"/>
    <p:sldLayoutId id="2147483656" r:id="rId5"/>
    <p:sldLayoutId id="2147483657" r:id="rId6"/>
    <p:sldLayoutId id="2147483659" r:id="rId7"/>
    <p:sldLayoutId id="2147483660" r:id="rId8"/>
    <p:sldLayoutId id="2147483661" r:id="rId9"/>
    <p:sldLayoutId id="2147483662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orient="horz" pos="1020">
          <p15:clr>
            <a:srgbClr val="EA4335"/>
          </p15:clr>
        </p15:guide>
        <p15:guide id="3" pos="7227">
          <p15:clr>
            <a:srgbClr val="EA4335"/>
          </p15:clr>
        </p15:guide>
        <p15:guide id="4" orient="horz" pos="395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://tarefasp.educacao.sp.gov.br/" TargetMode="External"/><Relationship Id="rId4" Type="http://schemas.openxmlformats.org/officeDocument/2006/relationships/hyperlink" Target="http://tarefas.cmsp.educacao.sp.gov.br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fape.educacao.sp.gov.br/curriculopaulista/wp-content/uploads/2022/10/Web_EF_AF_CP_CIEN_6AO9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ickr.com/photos/projectapolloarchive/21701458895/in/album-72157659051355812/" TargetMode="External"/><Relationship Id="rId3" Type="http://schemas.openxmlformats.org/officeDocument/2006/relationships/hyperlink" Target="https://tenor.com/pt-BR/view/lion-on-a-boat-at-seas-float-away-lion-sea-gif-16962522" TargetMode="External"/><Relationship Id="rId7" Type="http://schemas.openxmlformats.org/officeDocument/2006/relationships/hyperlink" Target="https://www.flickr.com/photos/projectapolloarchive/21315450464/in/album-72157659042075710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mmons.wikimedia.org/wiki/File:First_photo_from_space.jpg" TargetMode="External"/><Relationship Id="rId5" Type="http://schemas.openxmlformats.org/officeDocument/2006/relationships/hyperlink" Target="https://www.mairinque.sp.gov.br/arquivos/atividades-domiciliares/55b19784-569b-4d73-933d-dc886a410cc0.pdf" TargetMode="External"/><Relationship Id="rId10" Type="http://schemas.openxmlformats.org/officeDocument/2006/relationships/hyperlink" Target="https://br.freepik.com/vetores-premium/origami-de-barco-de-papel-dobrado-navio-de-papel-origami-moderno-colecao-de-origami-de-barco-de-papel-realista_37806654.htm" TargetMode="External"/><Relationship Id="rId4" Type="http://schemas.openxmlformats.org/officeDocument/2006/relationships/hyperlink" Target="https://novaescola.org.br/planos-de-aula/fundamental/6ano/ciencias/objetos-que-desaparecem-no-horizonte/3493" TargetMode="External"/><Relationship Id="rId9" Type="http://schemas.openxmlformats.org/officeDocument/2006/relationships/hyperlink" Target="https://www.esa.int/ESA_Multimedia/Videos/2011/03/GOCE_Geoid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jpg"/><Relationship Id="rId5" Type="http://schemas.openxmlformats.org/officeDocument/2006/relationships/image" Target="../media/image22.jpeg"/><Relationship Id="rId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"/>
          <p:cNvSpPr/>
          <p:nvPr/>
        </p:nvSpPr>
        <p:spPr>
          <a:xfrm>
            <a:off x="33875" y="397850"/>
            <a:ext cx="4796600" cy="830955"/>
          </a:xfrm>
          <a:custGeom>
            <a:avLst/>
            <a:gdLst/>
            <a:ahLst/>
            <a:cxnLst/>
            <a:rect l="l" t="t" r="r" b="b"/>
            <a:pathLst>
              <a:path w="10934858" h="4887971" fill="none" extrusionOk="0">
                <a:moveTo>
                  <a:pt x="0" y="0"/>
                </a:moveTo>
                <a:cubicBezTo>
                  <a:pt x="171387" y="4092"/>
                  <a:pt x="329635" y="-8431"/>
                  <a:pt x="574080" y="0"/>
                </a:cubicBezTo>
                <a:cubicBezTo>
                  <a:pt x="818525" y="8431"/>
                  <a:pt x="864096" y="28075"/>
                  <a:pt x="1148160" y="0"/>
                </a:cubicBezTo>
                <a:cubicBezTo>
                  <a:pt x="1432224" y="-28075"/>
                  <a:pt x="1793151" y="-8299"/>
                  <a:pt x="2050286" y="0"/>
                </a:cubicBezTo>
                <a:cubicBezTo>
                  <a:pt x="2307421" y="8299"/>
                  <a:pt x="2620310" y="31002"/>
                  <a:pt x="2843063" y="0"/>
                </a:cubicBezTo>
                <a:cubicBezTo>
                  <a:pt x="3065816" y="-31002"/>
                  <a:pt x="3034061" y="7367"/>
                  <a:pt x="3198446" y="0"/>
                </a:cubicBezTo>
                <a:cubicBezTo>
                  <a:pt x="3362831" y="-7367"/>
                  <a:pt x="3541450" y="23419"/>
                  <a:pt x="3881875" y="0"/>
                </a:cubicBezTo>
                <a:cubicBezTo>
                  <a:pt x="4222300" y="-23419"/>
                  <a:pt x="4079910" y="10252"/>
                  <a:pt x="4237257" y="0"/>
                </a:cubicBezTo>
                <a:cubicBezTo>
                  <a:pt x="4394604" y="-10252"/>
                  <a:pt x="4765046" y="-33697"/>
                  <a:pt x="5030035" y="0"/>
                </a:cubicBezTo>
                <a:cubicBezTo>
                  <a:pt x="5295024" y="33697"/>
                  <a:pt x="5557599" y="-163"/>
                  <a:pt x="5713463" y="0"/>
                </a:cubicBezTo>
                <a:cubicBezTo>
                  <a:pt x="5869327" y="163"/>
                  <a:pt x="5952471" y="7375"/>
                  <a:pt x="6178195" y="0"/>
                </a:cubicBezTo>
                <a:cubicBezTo>
                  <a:pt x="6403919" y="-7375"/>
                  <a:pt x="6614836" y="-28549"/>
                  <a:pt x="6752275" y="0"/>
                </a:cubicBezTo>
                <a:cubicBezTo>
                  <a:pt x="6889714" y="28549"/>
                  <a:pt x="7208419" y="-11886"/>
                  <a:pt x="7326355" y="0"/>
                </a:cubicBezTo>
                <a:cubicBezTo>
                  <a:pt x="7444291" y="11886"/>
                  <a:pt x="7586272" y="-17875"/>
                  <a:pt x="7791086" y="0"/>
                </a:cubicBezTo>
                <a:cubicBezTo>
                  <a:pt x="7995900" y="17875"/>
                  <a:pt x="8398225" y="18928"/>
                  <a:pt x="8583864" y="0"/>
                </a:cubicBezTo>
                <a:cubicBezTo>
                  <a:pt x="8769503" y="-18928"/>
                  <a:pt x="9027993" y="-39296"/>
                  <a:pt x="9376641" y="0"/>
                </a:cubicBezTo>
                <a:cubicBezTo>
                  <a:pt x="9725289" y="39296"/>
                  <a:pt x="9816733" y="-27380"/>
                  <a:pt x="9950721" y="0"/>
                </a:cubicBezTo>
                <a:cubicBezTo>
                  <a:pt x="10084709" y="27380"/>
                  <a:pt x="10616238" y="-41596"/>
                  <a:pt x="10934858" y="0"/>
                </a:cubicBezTo>
                <a:cubicBezTo>
                  <a:pt x="10960092" y="287335"/>
                  <a:pt x="10912756" y="538675"/>
                  <a:pt x="10934858" y="796041"/>
                </a:cubicBezTo>
                <a:cubicBezTo>
                  <a:pt x="10956960" y="1053407"/>
                  <a:pt x="10952023" y="1183788"/>
                  <a:pt x="10934858" y="1494323"/>
                </a:cubicBezTo>
                <a:cubicBezTo>
                  <a:pt x="10917693" y="1804858"/>
                  <a:pt x="10912927" y="1902445"/>
                  <a:pt x="10934858" y="2094845"/>
                </a:cubicBezTo>
                <a:cubicBezTo>
                  <a:pt x="10956789" y="2287245"/>
                  <a:pt x="10944823" y="2572538"/>
                  <a:pt x="10934858" y="2695367"/>
                </a:cubicBezTo>
                <a:cubicBezTo>
                  <a:pt x="10924893" y="2818196"/>
                  <a:pt x="10941115" y="3054296"/>
                  <a:pt x="10934858" y="3393648"/>
                </a:cubicBezTo>
                <a:cubicBezTo>
                  <a:pt x="10928601" y="3733000"/>
                  <a:pt x="10963694" y="3774257"/>
                  <a:pt x="10934858" y="4091930"/>
                </a:cubicBezTo>
                <a:cubicBezTo>
                  <a:pt x="10906022" y="4409603"/>
                  <a:pt x="10929465" y="4678776"/>
                  <a:pt x="10934858" y="4887971"/>
                </a:cubicBezTo>
                <a:cubicBezTo>
                  <a:pt x="10795803" y="4907555"/>
                  <a:pt x="10580739" y="4881620"/>
                  <a:pt x="10470127" y="4887971"/>
                </a:cubicBezTo>
                <a:cubicBezTo>
                  <a:pt x="10359515" y="4894322"/>
                  <a:pt x="10147503" y="4884302"/>
                  <a:pt x="9896046" y="4887971"/>
                </a:cubicBezTo>
                <a:cubicBezTo>
                  <a:pt x="9644589" y="4891640"/>
                  <a:pt x="9618448" y="4890423"/>
                  <a:pt x="9540664" y="4887971"/>
                </a:cubicBezTo>
                <a:cubicBezTo>
                  <a:pt x="9462880" y="4885519"/>
                  <a:pt x="9161236" y="4906242"/>
                  <a:pt x="8857235" y="4887971"/>
                </a:cubicBezTo>
                <a:cubicBezTo>
                  <a:pt x="8553234" y="4869700"/>
                  <a:pt x="8390614" y="4871692"/>
                  <a:pt x="7955109" y="4887971"/>
                </a:cubicBezTo>
                <a:cubicBezTo>
                  <a:pt x="7519604" y="4904250"/>
                  <a:pt x="7482608" y="4908844"/>
                  <a:pt x="7162332" y="4887971"/>
                </a:cubicBezTo>
                <a:cubicBezTo>
                  <a:pt x="6842056" y="4867098"/>
                  <a:pt x="6834065" y="4898049"/>
                  <a:pt x="6697601" y="4887971"/>
                </a:cubicBezTo>
                <a:cubicBezTo>
                  <a:pt x="6561137" y="4877893"/>
                  <a:pt x="6405142" y="4861653"/>
                  <a:pt x="6123520" y="4887971"/>
                </a:cubicBezTo>
                <a:cubicBezTo>
                  <a:pt x="5841898" y="4914289"/>
                  <a:pt x="5661759" y="4904276"/>
                  <a:pt x="5221395" y="4887971"/>
                </a:cubicBezTo>
                <a:cubicBezTo>
                  <a:pt x="4781031" y="4871666"/>
                  <a:pt x="4727291" y="4912002"/>
                  <a:pt x="4428617" y="4887971"/>
                </a:cubicBezTo>
                <a:cubicBezTo>
                  <a:pt x="4129943" y="4863940"/>
                  <a:pt x="4016030" y="4884073"/>
                  <a:pt x="3745189" y="4887971"/>
                </a:cubicBezTo>
                <a:cubicBezTo>
                  <a:pt x="3474348" y="4891869"/>
                  <a:pt x="3334611" y="4881883"/>
                  <a:pt x="3171109" y="4887971"/>
                </a:cubicBezTo>
                <a:cubicBezTo>
                  <a:pt x="3007607" y="4894059"/>
                  <a:pt x="2675961" y="4866933"/>
                  <a:pt x="2378332" y="4887971"/>
                </a:cubicBezTo>
                <a:cubicBezTo>
                  <a:pt x="2080703" y="4909009"/>
                  <a:pt x="1836744" y="4884728"/>
                  <a:pt x="1585554" y="4887971"/>
                </a:cubicBezTo>
                <a:cubicBezTo>
                  <a:pt x="1334364" y="4891214"/>
                  <a:pt x="1148521" y="4878344"/>
                  <a:pt x="792777" y="4887971"/>
                </a:cubicBezTo>
                <a:cubicBezTo>
                  <a:pt x="437033" y="4897598"/>
                  <a:pt x="302722" y="4915582"/>
                  <a:pt x="0" y="4887971"/>
                </a:cubicBezTo>
                <a:cubicBezTo>
                  <a:pt x="-30314" y="4520212"/>
                  <a:pt x="15252" y="4487189"/>
                  <a:pt x="0" y="4140810"/>
                </a:cubicBezTo>
                <a:cubicBezTo>
                  <a:pt x="-15252" y="3794431"/>
                  <a:pt x="-5383" y="3646759"/>
                  <a:pt x="0" y="3393648"/>
                </a:cubicBezTo>
                <a:cubicBezTo>
                  <a:pt x="5383" y="3140537"/>
                  <a:pt x="-26632" y="2920556"/>
                  <a:pt x="0" y="2744247"/>
                </a:cubicBezTo>
                <a:cubicBezTo>
                  <a:pt x="26632" y="2567938"/>
                  <a:pt x="4008" y="2329299"/>
                  <a:pt x="0" y="1948206"/>
                </a:cubicBezTo>
                <a:cubicBezTo>
                  <a:pt x="-4008" y="1567113"/>
                  <a:pt x="31678" y="1469850"/>
                  <a:pt x="0" y="1298804"/>
                </a:cubicBezTo>
                <a:cubicBezTo>
                  <a:pt x="-31678" y="1127758"/>
                  <a:pt x="16516" y="914209"/>
                  <a:pt x="0" y="600522"/>
                </a:cubicBezTo>
                <a:cubicBezTo>
                  <a:pt x="-16516" y="286835"/>
                  <a:pt x="17288" y="217964"/>
                  <a:pt x="0" y="0"/>
                </a:cubicBezTo>
                <a:close/>
              </a:path>
              <a:path w="10934858" h="4887971" extrusionOk="0">
                <a:moveTo>
                  <a:pt x="0" y="0"/>
                </a:moveTo>
                <a:cubicBezTo>
                  <a:pt x="115456" y="-16470"/>
                  <a:pt x="423847" y="-3284"/>
                  <a:pt x="574080" y="0"/>
                </a:cubicBezTo>
                <a:cubicBezTo>
                  <a:pt x="724313" y="3284"/>
                  <a:pt x="907228" y="7108"/>
                  <a:pt x="1038812" y="0"/>
                </a:cubicBezTo>
                <a:cubicBezTo>
                  <a:pt x="1170396" y="-7108"/>
                  <a:pt x="1400514" y="19378"/>
                  <a:pt x="1503543" y="0"/>
                </a:cubicBezTo>
                <a:cubicBezTo>
                  <a:pt x="1606572" y="-19378"/>
                  <a:pt x="1845850" y="6341"/>
                  <a:pt x="1968274" y="0"/>
                </a:cubicBezTo>
                <a:cubicBezTo>
                  <a:pt x="2090698" y="-6341"/>
                  <a:pt x="2243118" y="-2069"/>
                  <a:pt x="2323657" y="0"/>
                </a:cubicBezTo>
                <a:cubicBezTo>
                  <a:pt x="2404196" y="2069"/>
                  <a:pt x="2684333" y="-22604"/>
                  <a:pt x="3007086" y="0"/>
                </a:cubicBezTo>
                <a:cubicBezTo>
                  <a:pt x="3329839" y="22604"/>
                  <a:pt x="3502333" y="-35993"/>
                  <a:pt x="3799863" y="0"/>
                </a:cubicBezTo>
                <a:cubicBezTo>
                  <a:pt x="4097393" y="35993"/>
                  <a:pt x="4323836" y="-14903"/>
                  <a:pt x="4483292" y="0"/>
                </a:cubicBezTo>
                <a:cubicBezTo>
                  <a:pt x="4642748" y="14903"/>
                  <a:pt x="4889360" y="38198"/>
                  <a:pt x="5276069" y="0"/>
                </a:cubicBezTo>
                <a:cubicBezTo>
                  <a:pt x="5662778" y="-38198"/>
                  <a:pt x="5799741" y="-16106"/>
                  <a:pt x="5959498" y="0"/>
                </a:cubicBezTo>
                <a:cubicBezTo>
                  <a:pt x="6119255" y="16106"/>
                  <a:pt x="6558186" y="-5096"/>
                  <a:pt x="6861623" y="0"/>
                </a:cubicBezTo>
                <a:cubicBezTo>
                  <a:pt x="7165060" y="5096"/>
                  <a:pt x="7319303" y="-7412"/>
                  <a:pt x="7763749" y="0"/>
                </a:cubicBezTo>
                <a:cubicBezTo>
                  <a:pt x="8208195" y="7412"/>
                  <a:pt x="8383418" y="-30900"/>
                  <a:pt x="8665875" y="0"/>
                </a:cubicBezTo>
                <a:cubicBezTo>
                  <a:pt x="8948332" y="30900"/>
                  <a:pt x="9251622" y="35518"/>
                  <a:pt x="9458652" y="0"/>
                </a:cubicBezTo>
                <a:cubicBezTo>
                  <a:pt x="9665682" y="-35518"/>
                  <a:pt x="9882817" y="16347"/>
                  <a:pt x="10142081" y="0"/>
                </a:cubicBezTo>
                <a:cubicBezTo>
                  <a:pt x="10401345" y="-16347"/>
                  <a:pt x="10561597" y="13174"/>
                  <a:pt x="10934858" y="0"/>
                </a:cubicBezTo>
                <a:cubicBezTo>
                  <a:pt x="10928125" y="210602"/>
                  <a:pt x="10950636" y="491880"/>
                  <a:pt x="10934858" y="649402"/>
                </a:cubicBezTo>
                <a:cubicBezTo>
                  <a:pt x="10919080" y="806924"/>
                  <a:pt x="10948910" y="1086854"/>
                  <a:pt x="10934858" y="1201044"/>
                </a:cubicBezTo>
                <a:cubicBezTo>
                  <a:pt x="10920806" y="1315234"/>
                  <a:pt x="10922313" y="1632542"/>
                  <a:pt x="10934858" y="1752687"/>
                </a:cubicBezTo>
                <a:cubicBezTo>
                  <a:pt x="10947403" y="1872832"/>
                  <a:pt x="10947905" y="2267780"/>
                  <a:pt x="10934858" y="2450968"/>
                </a:cubicBezTo>
                <a:cubicBezTo>
                  <a:pt x="10921811" y="2634156"/>
                  <a:pt x="10954837" y="2925617"/>
                  <a:pt x="10934858" y="3100370"/>
                </a:cubicBezTo>
                <a:cubicBezTo>
                  <a:pt x="10914879" y="3275123"/>
                  <a:pt x="10923287" y="3602365"/>
                  <a:pt x="10934858" y="3798652"/>
                </a:cubicBezTo>
                <a:cubicBezTo>
                  <a:pt x="10946429" y="3994939"/>
                  <a:pt x="10936705" y="4479936"/>
                  <a:pt x="10934858" y="4887971"/>
                </a:cubicBezTo>
                <a:cubicBezTo>
                  <a:pt x="10591705" y="4894619"/>
                  <a:pt x="10274429" y="4898707"/>
                  <a:pt x="10032732" y="4887971"/>
                </a:cubicBezTo>
                <a:cubicBezTo>
                  <a:pt x="9791035" y="4877235"/>
                  <a:pt x="9620752" y="4868670"/>
                  <a:pt x="9458652" y="4887971"/>
                </a:cubicBezTo>
                <a:cubicBezTo>
                  <a:pt x="9296552" y="4907272"/>
                  <a:pt x="8865230" y="4915979"/>
                  <a:pt x="8665875" y="4887971"/>
                </a:cubicBezTo>
                <a:cubicBezTo>
                  <a:pt x="8466520" y="4859963"/>
                  <a:pt x="8178098" y="4927106"/>
                  <a:pt x="7763749" y="4887971"/>
                </a:cubicBezTo>
                <a:cubicBezTo>
                  <a:pt x="7349400" y="4848836"/>
                  <a:pt x="7285588" y="4910050"/>
                  <a:pt x="6861623" y="4887971"/>
                </a:cubicBezTo>
                <a:cubicBezTo>
                  <a:pt x="6437658" y="4865892"/>
                  <a:pt x="6413190" y="4890501"/>
                  <a:pt x="6287543" y="4887971"/>
                </a:cubicBezTo>
                <a:cubicBezTo>
                  <a:pt x="6161896" y="4885441"/>
                  <a:pt x="5770733" y="4914628"/>
                  <a:pt x="5604115" y="4887971"/>
                </a:cubicBezTo>
                <a:cubicBezTo>
                  <a:pt x="5437497" y="4861314"/>
                  <a:pt x="5322861" y="4889222"/>
                  <a:pt x="5248732" y="4887971"/>
                </a:cubicBezTo>
                <a:cubicBezTo>
                  <a:pt x="5174603" y="4886720"/>
                  <a:pt x="4877388" y="4870644"/>
                  <a:pt x="4784000" y="4887971"/>
                </a:cubicBezTo>
                <a:cubicBezTo>
                  <a:pt x="4690612" y="4905298"/>
                  <a:pt x="4362096" y="4924775"/>
                  <a:pt x="3991223" y="4887971"/>
                </a:cubicBezTo>
                <a:cubicBezTo>
                  <a:pt x="3620350" y="4851167"/>
                  <a:pt x="3703633" y="4911073"/>
                  <a:pt x="3417143" y="4887971"/>
                </a:cubicBezTo>
                <a:cubicBezTo>
                  <a:pt x="3130653" y="4864869"/>
                  <a:pt x="3172630" y="4902280"/>
                  <a:pt x="2952412" y="4887971"/>
                </a:cubicBezTo>
                <a:cubicBezTo>
                  <a:pt x="2732194" y="4873662"/>
                  <a:pt x="2508137" y="4885898"/>
                  <a:pt x="2268983" y="4887971"/>
                </a:cubicBezTo>
                <a:cubicBezTo>
                  <a:pt x="2029829" y="4890044"/>
                  <a:pt x="1990033" y="4898822"/>
                  <a:pt x="1913600" y="4887971"/>
                </a:cubicBezTo>
                <a:cubicBezTo>
                  <a:pt x="1837167" y="4877120"/>
                  <a:pt x="1395056" y="4924892"/>
                  <a:pt x="1120823" y="4887971"/>
                </a:cubicBezTo>
                <a:cubicBezTo>
                  <a:pt x="846590" y="4851050"/>
                  <a:pt x="293246" y="4913566"/>
                  <a:pt x="0" y="4887971"/>
                </a:cubicBezTo>
                <a:cubicBezTo>
                  <a:pt x="-14109" y="4692404"/>
                  <a:pt x="-18170" y="4380247"/>
                  <a:pt x="0" y="4189689"/>
                </a:cubicBezTo>
                <a:cubicBezTo>
                  <a:pt x="18170" y="3999131"/>
                  <a:pt x="-17895" y="3739036"/>
                  <a:pt x="0" y="3540288"/>
                </a:cubicBezTo>
                <a:cubicBezTo>
                  <a:pt x="17895" y="3341540"/>
                  <a:pt x="18547" y="3199996"/>
                  <a:pt x="0" y="2988645"/>
                </a:cubicBezTo>
                <a:cubicBezTo>
                  <a:pt x="-18547" y="2777294"/>
                  <a:pt x="22273" y="2572083"/>
                  <a:pt x="0" y="2339243"/>
                </a:cubicBezTo>
                <a:cubicBezTo>
                  <a:pt x="-22273" y="2106403"/>
                  <a:pt x="8674" y="1908490"/>
                  <a:pt x="0" y="1640962"/>
                </a:cubicBezTo>
                <a:cubicBezTo>
                  <a:pt x="-8674" y="1373434"/>
                  <a:pt x="-26544" y="1326014"/>
                  <a:pt x="0" y="1040440"/>
                </a:cubicBezTo>
                <a:cubicBezTo>
                  <a:pt x="26544" y="754866"/>
                  <a:pt x="-34966" y="281447"/>
                  <a:pt x="0" y="0"/>
                </a:cubicBezTo>
                <a:close/>
              </a:path>
            </a:pathLst>
          </a:custGeom>
          <a:solidFill>
            <a:schemeClr val="lt1"/>
          </a:solidFill>
          <a:ln w="12700" cap="flat" cmpd="sng">
            <a:solidFill>
              <a:srgbClr val="9C75B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6000" tIns="90000" rIns="90000" bIns="90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0" i="0" u="none" strike="noStrike" cap="none" dirty="0">
                <a:solidFill>
                  <a:srgbClr val="9C75B9"/>
                </a:solidFill>
                <a:latin typeface="Verdana"/>
                <a:ea typeface="Verdana"/>
                <a:cs typeface="Verdana"/>
                <a:sym typeface="Verdana"/>
              </a:rPr>
              <a:t>Etapa </a:t>
            </a:r>
            <a:r>
              <a:rPr lang="pt-BR" sz="2400" b="1" i="0" u="none" strike="noStrike" cap="none" dirty="0">
                <a:solidFill>
                  <a:srgbClr val="9C75B9"/>
                </a:solidFill>
                <a:latin typeface="Verdana"/>
                <a:ea typeface="Verdana"/>
                <a:cs typeface="Verdana"/>
                <a:sym typeface="Verdana"/>
              </a:rPr>
              <a:t>Ensino F</a:t>
            </a:r>
            <a:r>
              <a:rPr lang="pt-BR" sz="2400" b="1" dirty="0">
                <a:solidFill>
                  <a:srgbClr val="9C75B9"/>
                </a:solidFill>
                <a:latin typeface="Verdana"/>
                <a:ea typeface="Verdana"/>
                <a:cs typeface="Verdana"/>
                <a:sym typeface="Verdana"/>
              </a:rPr>
              <a:t>u</a:t>
            </a:r>
            <a:r>
              <a:rPr lang="pt-BR" sz="2400" b="1" i="0" u="none" strike="noStrike" cap="none" dirty="0">
                <a:solidFill>
                  <a:srgbClr val="9C75B9"/>
                </a:solidFill>
                <a:latin typeface="Verdana"/>
                <a:ea typeface="Verdana"/>
                <a:cs typeface="Verdana"/>
                <a:sym typeface="Verdana"/>
              </a:rPr>
              <a:t>ndamental</a:t>
            </a:r>
            <a:endParaRPr sz="2400" b="1" i="0" u="none" strike="noStrike" cap="none" dirty="0">
              <a:solidFill>
                <a:srgbClr val="9C75B9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9C75B9"/>
                </a:solidFill>
                <a:latin typeface="Verdana"/>
                <a:ea typeface="Verdana"/>
                <a:cs typeface="Verdana"/>
                <a:sym typeface="Verdana"/>
              </a:rPr>
              <a:t>Anos Finais</a:t>
            </a:r>
            <a:endParaRPr sz="2400" b="1" i="0" u="none" strike="noStrike" cap="none" dirty="0">
              <a:solidFill>
                <a:srgbClr val="9C75B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6" name="Google Shape;7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70010" y="1896630"/>
            <a:ext cx="4026527" cy="4195412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"/>
          <p:cNvSpPr txBox="1"/>
          <p:nvPr/>
        </p:nvSpPr>
        <p:spPr>
          <a:xfrm>
            <a:off x="5124782" y="1748825"/>
            <a:ext cx="5926194" cy="19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 fontScale="85000" lnSpcReduction="10000"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pt-BR" sz="5200" b="1" i="0" u="none" strike="noStrike" cap="none" dirty="0">
                <a:solidFill>
                  <a:srgbClr val="9C75B9"/>
                </a:solidFill>
                <a:latin typeface="Verdana"/>
                <a:ea typeface="Verdana"/>
                <a:cs typeface="Verdana"/>
                <a:sym typeface="Verdana"/>
              </a:rPr>
              <a:t>Qual é a forma do nosso Planeta?</a:t>
            </a:r>
            <a:endParaRPr sz="5200" b="1" i="0" u="none" strike="noStrike" cap="none" dirty="0">
              <a:solidFill>
                <a:srgbClr val="9C75B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8" name="Google Shape;78;p2"/>
          <p:cNvSpPr txBox="1"/>
          <p:nvPr/>
        </p:nvSpPr>
        <p:spPr>
          <a:xfrm>
            <a:off x="5186075" y="3645895"/>
            <a:ext cx="54471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3434"/>
              <a:buFont typeface="Arial"/>
              <a:buNone/>
            </a:pPr>
            <a:r>
              <a:rPr lang="pt-BR" sz="3434" dirty="0">
                <a:solidFill>
                  <a:srgbClr val="9C75B9"/>
                </a:solidFill>
                <a:latin typeface="Verdana"/>
                <a:ea typeface="Verdana"/>
                <a:cs typeface="Verdana"/>
                <a:sym typeface="Verdana"/>
              </a:rPr>
              <a:t>6</a:t>
            </a:r>
            <a:r>
              <a:rPr lang="pt-BR" sz="3434" b="0" i="0" u="none" strike="noStrike" cap="none" dirty="0">
                <a:solidFill>
                  <a:srgbClr val="9C75B9"/>
                </a:solidFill>
                <a:latin typeface="Verdana"/>
                <a:ea typeface="Verdana"/>
                <a:cs typeface="Verdana"/>
                <a:sym typeface="Verdana"/>
              </a:rPr>
              <a:t>º ANO</a:t>
            </a:r>
            <a:endParaRPr sz="3434" b="0" i="0" u="none" strike="noStrike" cap="none" dirty="0">
              <a:solidFill>
                <a:srgbClr val="9C75B9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3434"/>
              <a:buFont typeface="Arial"/>
              <a:buNone/>
            </a:pPr>
            <a:r>
              <a:rPr lang="pt-BR" sz="3434" b="0" i="0" u="none" strike="noStrike" cap="none" dirty="0">
                <a:solidFill>
                  <a:srgbClr val="9C75B9"/>
                </a:solidFill>
                <a:latin typeface="Verdana"/>
                <a:ea typeface="Verdana"/>
                <a:cs typeface="Verdana"/>
                <a:sym typeface="Verdana"/>
              </a:rPr>
              <a:t>Aula </a:t>
            </a:r>
            <a:r>
              <a:rPr lang="pt-BR" sz="3434" dirty="0">
                <a:solidFill>
                  <a:srgbClr val="9C75B9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pt-BR" sz="3434" b="0" i="0" u="none" strike="noStrike" cap="none" dirty="0">
                <a:solidFill>
                  <a:srgbClr val="9C75B9"/>
                </a:solidFill>
                <a:latin typeface="Verdana"/>
                <a:ea typeface="Verdana"/>
                <a:cs typeface="Verdana"/>
                <a:sym typeface="Verdana"/>
              </a:rPr>
              <a:t> – 4º </a:t>
            </a:r>
            <a:r>
              <a:rPr lang="pt-BR" sz="3434" dirty="0">
                <a:solidFill>
                  <a:srgbClr val="9C75B9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pt-BR" sz="3434" b="0" i="0" u="none" strike="noStrike" cap="none" dirty="0">
                <a:solidFill>
                  <a:srgbClr val="9C75B9"/>
                </a:solidFill>
                <a:latin typeface="Verdana"/>
                <a:ea typeface="Verdana"/>
                <a:cs typeface="Verdana"/>
                <a:sym typeface="Verdana"/>
              </a:rPr>
              <a:t>imestre</a:t>
            </a:r>
            <a:endParaRPr sz="3434" b="0" i="0" u="none" strike="noStrike" cap="none" dirty="0">
              <a:solidFill>
                <a:srgbClr val="9C75B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9" name="Google Shape;79;p2"/>
          <p:cNvSpPr/>
          <p:nvPr/>
        </p:nvSpPr>
        <p:spPr>
          <a:xfrm rot="-5400000">
            <a:off x="10279500" y="-509050"/>
            <a:ext cx="1006800" cy="28206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9C75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"/>
          <p:cNvSpPr txBox="1"/>
          <p:nvPr/>
        </p:nvSpPr>
        <p:spPr>
          <a:xfrm>
            <a:off x="9289473" y="578100"/>
            <a:ext cx="26415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Ciências</a:t>
            </a:r>
            <a:endParaRPr lang="pt-BR" sz="3000" b="0" i="0" u="none" strike="noStrike" cap="none" dirty="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7"/>
          <p:cNvSpPr txBox="1"/>
          <p:nvPr/>
        </p:nvSpPr>
        <p:spPr>
          <a:xfrm>
            <a:off x="470656" y="1560770"/>
            <a:ext cx="5372099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pt-BR" sz="34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Mã</a:t>
            </a:r>
            <a:r>
              <a:rPr lang="pt-BR" sz="3400" b="1" dirty="0">
                <a:latin typeface="Verdana"/>
                <a:ea typeface="Verdana"/>
                <a:cs typeface="Verdana"/>
                <a:sym typeface="Verdana"/>
              </a:rPr>
              <a:t>o na massa!</a:t>
            </a:r>
            <a:endParaRPr sz="3400" b="1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4" name="Google Shape;234;p17"/>
          <p:cNvSpPr txBox="1"/>
          <p:nvPr/>
        </p:nvSpPr>
        <p:spPr>
          <a:xfrm>
            <a:off x="448247" y="4188456"/>
            <a:ext cx="11478279" cy="2400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spcAft>
                <a:spcPts val="1200"/>
              </a:spcAft>
            </a:pPr>
            <a:r>
              <a:rPr lang="pt-BR" sz="2400" dirty="0">
                <a:solidFill>
                  <a:schemeClr val="tx1"/>
                </a:solidFill>
                <a:latin typeface="Verdana"/>
              </a:rPr>
              <a:t>3. Movimente o barco de papel sobre a superfície da bexiga, a uma distância do observador (o observador é outro estudante, que estará posicionado mais distante de você).</a:t>
            </a:r>
            <a:endParaRPr lang="pt-BR" sz="2400" b="1" dirty="0">
              <a:solidFill>
                <a:schemeClr val="tx1"/>
              </a:solidFill>
              <a:latin typeface="Verdana"/>
            </a:endParaRPr>
          </a:p>
          <a:p>
            <a:pPr>
              <a:spcAft>
                <a:spcPts val="1200"/>
              </a:spcAft>
            </a:pPr>
            <a:r>
              <a:rPr lang="pt-BR" sz="2400" b="1" dirty="0">
                <a:solidFill>
                  <a:srgbClr val="660066"/>
                </a:solidFill>
                <a:latin typeface="Verdana"/>
              </a:rPr>
              <a:t>Atenção:</a:t>
            </a:r>
            <a:r>
              <a:rPr lang="pt-BR" sz="2400" dirty="0">
                <a:solidFill>
                  <a:srgbClr val="660066"/>
                </a:solidFill>
                <a:latin typeface="Verdana"/>
              </a:rPr>
              <a:t> </a:t>
            </a:r>
            <a:r>
              <a:rPr lang="pt-BR" sz="2400" dirty="0">
                <a:solidFill>
                  <a:schemeClr val="tx1"/>
                </a:solidFill>
                <a:latin typeface="Verdana"/>
              </a:rPr>
              <a:t>O observador registra o que observou no caderno e vocês invertem os papéis. Ao final, conversem sobre o que observaram.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3074" name="Picture 2" descr="Origami de barco de papel dobrado. navio de papel origami moderno. coleção de origami de barco de papel realista.">
            <a:extLst>
              <a:ext uri="{FF2B5EF4-FFF2-40B4-BE49-F238E27FC236}">
                <a16:creationId xmlns:a16="http://schemas.microsoft.com/office/drawing/2014/main" id="{11CB18DE-331D-14E0-A865-426CFB3DD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035" y="756738"/>
            <a:ext cx="5372100" cy="328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0E16FF3-3528-9AD3-32D3-60C552CFB08C}"/>
              </a:ext>
            </a:extLst>
          </p:cNvPr>
          <p:cNvSpPr txBox="1"/>
          <p:nvPr/>
        </p:nvSpPr>
        <p:spPr>
          <a:xfrm>
            <a:off x="477006" y="2549525"/>
            <a:ext cx="5933629" cy="172354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spcAft>
                <a:spcPts val="1200"/>
              </a:spcAft>
              <a:buAutoNum type="arabicPeriod"/>
            </a:pPr>
            <a:r>
              <a:rPr lang="pt-BR" sz="2400" dirty="0">
                <a:solidFill>
                  <a:schemeClr val="tx1"/>
                </a:solidFill>
                <a:latin typeface="Verdana"/>
              </a:rPr>
              <a:t>Monte</a:t>
            </a:r>
            <a:r>
              <a:rPr lang="pt-BR" sz="2400" b="0" i="0" dirty="0">
                <a:solidFill>
                  <a:schemeClr val="tx1"/>
                </a:solidFill>
                <a:effectLst/>
                <a:latin typeface="Verdana"/>
              </a:rPr>
              <a:t> um barco de papel</a:t>
            </a:r>
            <a:r>
              <a:rPr lang="pt-BR" sz="2400" dirty="0">
                <a:solidFill>
                  <a:schemeClr val="tx1"/>
                </a:solidFill>
                <a:latin typeface="Verdana"/>
              </a:rPr>
              <a:t>;</a:t>
            </a:r>
            <a:endParaRPr lang="pt-BR" sz="2400" b="0" i="0" dirty="0">
              <a:solidFill>
                <a:schemeClr val="tx1"/>
              </a:solidFill>
              <a:effectLst/>
              <a:latin typeface="Verdana" panose="020B0604030504040204" pitchFamily="34" charset="0"/>
            </a:endParaRPr>
          </a:p>
          <a:p>
            <a:pPr>
              <a:spcAft>
                <a:spcPts val="1200"/>
              </a:spcAft>
            </a:pPr>
            <a:r>
              <a:rPr lang="pt-BR" sz="2400" dirty="0">
                <a:solidFill>
                  <a:schemeClr val="tx1"/>
                </a:solidFill>
                <a:latin typeface="Verdana"/>
              </a:rPr>
              <a:t>2. Encha uma bexiga grande com ar (ela será o exemplo do planeta Terra); </a:t>
            </a:r>
            <a:endParaRPr lang="pt-BR" sz="2400" dirty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6471137" y="752718"/>
            <a:ext cx="1757363" cy="585592"/>
          </a:xfrm>
          <a:prstGeom prst="rect">
            <a:avLst/>
          </a:prstGeom>
          <a:solidFill>
            <a:srgbClr val="B3E4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0871687" y="2452735"/>
            <a:ext cx="780689" cy="500062"/>
          </a:xfrm>
          <a:prstGeom prst="rect">
            <a:avLst/>
          </a:prstGeom>
          <a:solidFill>
            <a:srgbClr val="B4E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6758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9"/>
          <p:cNvSpPr txBox="1">
            <a:spLocks noGrp="1"/>
          </p:cNvSpPr>
          <p:nvPr>
            <p:ph type="body" idx="1"/>
          </p:nvPr>
        </p:nvSpPr>
        <p:spPr>
          <a:xfrm>
            <a:off x="2201137" y="2042275"/>
            <a:ext cx="8959132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-324000" rtl="0">
              <a:lnSpc>
                <a:spcPct val="100000"/>
              </a:lnSpc>
              <a:spcAft>
                <a:spcPts val="1200"/>
              </a:spcAft>
              <a:buClr>
                <a:srgbClr val="9C75B9"/>
              </a:buClr>
              <a:buSzPct val="100000"/>
              <a:buFont typeface="Verdana" panose="020B0604030504040204" pitchFamily="34" charset="0"/>
              <a:buChar char="●"/>
            </a:pPr>
            <a:r>
              <a:rPr lang="pt-BR" dirty="0">
                <a:solidFill>
                  <a:schemeClr val="tx1"/>
                </a:solidFill>
              </a:rPr>
              <a:t>Aprendemos sobre a forma da Terra;</a:t>
            </a:r>
          </a:p>
          <a:p>
            <a:pPr marL="0" lvl="1" indent="-324000">
              <a:lnSpc>
                <a:spcPct val="100000"/>
              </a:lnSpc>
              <a:spcAft>
                <a:spcPts val="1200"/>
              </a:spcAft>
              <a:buClr>
                <a:srgbClr val="9C75B9"/>
              </a:buClr>
              <a:buSzPct val="100000"/>
              <a:buFont typeface="Verdana" panose="020B0604030504040204" pitchFamily="34" charset="0"/>
              <a:buChar char="●"/>
            </a:pPr>
            <a:r>
              <a:rPr lang="pt-BR" dirty="0">
                <a:solidFill>
                  <a:schemeClr val="tx1"/>
                </a:solidFill>
              </a:rPr>
              <a:t>Estudamos evidências da esfericidade da Terra;</a:t>
            </a:r>
          </a:p>
          <a:p>
            <a:pPr marL="0" lvl="1" indent="-324000">
              <a:lnSpc>
                <a:spcPct val="100000"/>
              </a:lnSpc>
              <a:spcAft>
                <a:spcPts val="1200"/>
              </a:spcAft>
              <a:buClr>
                <a:srgbClr val="9C75B9"/>
              </a:buClr>
              <a:buSzPct val="100000"/>
              <a:buFont typeface="Verdana" panose="020B0604030504040204" pitchFamily="34" charset="0"/>
              <a:buChar char="●"/>
            </a:pPr>
            <a:r>
              <a:rPr lang="pt-BR" dirty="0">
                <a:solidFill>
                  <a:schemeClr val="tx1"/>
                </a:solidFill>
              </a:rPr>
              <a:t>Nome da forma da Terra – geoide;</a:t>
            </a:r>
          </a:p>
          <a:p>
            <a:pPr marL="0" lvl="1" indent="-324000">
              <a:lnSpc>
                <a:spcPct val="100000"/>
              </a:lnSpc>
              <a:spcAft>
                <a:spcPts val="1200"/>
              </a:spcAft>
              <a:buClr>
                <a:srgbClr val="9C75B9"/>
              </a:buClr>
              <a:buSzPct val="100000"/>
              <a:buFont typeface="Verdana" panose="020B0604030504040204" pitchFamily="34" charset="0"/>
              <a:buChar char="●"/>
            </a:pPr>
            <a:r>
              <a:rPr lang="pt-BR" dirty="0">
                <a:solidFill>
                  <a:schemeClr val="tx1"/>
                </a:solidFill>
              </a:rPr>
              <a:t>A Terra vista do céu.</a:t>
            </a:r>
            <a:endParaRPr lang="en-US" dirty="0">
              <a:solidFill>
                <a:schemeClr val="tx1"/>
              </a:solidFill>
            </a:endParaRPr>
          </a:p>
          <a:p>
            <a:pPr lvl="1" indent="-332740">
              <a:lnSpc>
                <a:spcPct val="100000"/>
              </a:lnSpc>
              <a:spcAft>
                <a:spcPts val="1200"/>
              </a:spcAft>
              <a:buClr>
                <a:srgbClr val="9C75B9"/>
              </a:buClr>
              <a:buSzPts val="1643"/>
              <a:buChar char="●"/>
            </a:pPr>
            <a:endParaRPr lang="pt-BR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721B16DA-99FB-D676-BA67-FCF9FC1F4AD8}"/>
              </a:ext>
            </a:extLst>
          </p:cNvPr>
          <p:cNvGrpSpPr/>
          <p:nvPr/>
        </p:nvGrpSpPr>
        <p:grpSpPr>
          <a:xfrm>
            <a:off x="764331" y="533246"/>
            <a:ext cx="7550174" cy="784919"/>
            <a:chOff x="764331" y="533246"/>
            <a:chExt cx="7550174" cy="784919"/>
          </a:xfrm>
        </p:grpSpPr>
        <p:pic>
          <p:nvPicPr>
            <p:cNvPr id="2" name="Imagem 2">
              <a:extLst>
                <a:ext uri="{FF2B5EF4-FFF2-40B4-BE49-F238E27FC236}">
                  <a16:creationId xmlns:a16="http://schemas.microsoft.com/office/drawing/2014/main" id="{B9437328-2E16-1972-AC95-C58F67860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4331" y="533246"/>
              <a:ext cx="930991" cy="764765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34D8D947-1280-8E89-7145-41568CC1EF7F}"/>
                </a:ext>
              </a:extLst>
            </p:cNvPr>
            <p:cNvSpPr txBox="1"/>
            <p:nvPr/>
          </p:nvSpPr>
          <p:spPr>
            <a:xfrm>
              <a:off x="1680025" y="548724"/>
              <a:ext cx="6634480" cy="76944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buClrTx/>
              </a:pPr>
              <a:r>
                <a:rPr lang="pt-BR" sz="4000" b="1" kern="1200">
                  <a:solidFill>
                    <a:srgbClr val="9C75B9"/>
                  </a:solidFill>
                  <a:latin typeface="Verdana"/>
                  <a:ea typeface="Verdana"/>
                  <a:cs typeface="+mn-cs"/>
                </a:rPr>
                <a:t>Tarefa</a:t>
              </a:r>
              <a:r>
                <a:rPr lang="pt-BR" sz="4400" b="1" kern="1200">
                  <a:solidFill>
                    <a:srgbClr val="9C75B9"/>
                  </a:solidFill>
                  <a:latin typeface="Verdana"/>
                  <a:ea typeface="Verdana"/>
                  <a:cs typeface="+mn-cs"/>
                </a:rPr>
                <a:t> SP</a:t>
              </a:r>
            </a:p>
          </p:txBody>
        </p:sp>
      </p:grpSp>
      <p:sp>
        <p:nvSpPr>
          <p:cNvPr id="5" name="Google Shape;115;p6">
            <a:extLst>
              <a:ext uri="{FF2B5EF4-FFF2-40B4-BE49-F238E27FC236}">
                <a16:creationId xmlns:a16="http://schemas.microsoft.com/office/drawing/2014/main" id="{589AF80E-DCF8-BEFF-B59A-684853A6DC6E}"/>
              </a:ext>
            </a:extLst>
          </p:cNvPr>
          <p:cNvSpPr txBox="1"/>
          <p:nvPr/>
        </p:nvSpPr>
        <p:spPr>
          <a:xfrm>
            <a:off x="531178" y="1646519"/>
            <a:ext cx="11230616" cy="4278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4" tIns="121884" rIns="121884" bIns="121884" anchor="t" anchorCtr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  <a:buClr>
                <a:prstClr val="black"/>
              </a:buClr>
              <a:buSzPct val="100000"/>
            </a:pPr>
            <a:r>
              <a:rPr lang="pt-BR" sz="2400" dirty="0">
                <a:latin typeface="Verdana"/>
                <a:ea typeface="Verdana"/>
                <a:cs typeface="Verdana"/>
                <a:sym typeface="Verdana"/>
              </a:rPr>
              <a:t>Localizador: 101038</a:t>
            </a:r>
          </a:p>
          <a:p>
            <a:pPr marL="514350" indent="-514350">
              <a:spcAft>
                <a:spcPts val="1200"/>
              </a:spcAft>
              <a:buClr>
                <a:prstClr val="black"/>
              </a:buClr>
              <a:buSzPct val="100000"/>
              <a:buFontTx/>
              <a:buAutoNum type="arabicPeriod"/>
            </a:pPr>
            <a:r>
              <a:rPr lang="pt-BR" sz="2400" dirty="0">
                <a:latin typeface="Verdana"/>
                <a:ea typeface="Verdana"/>
                <a:cs typeface="Verdana"/>
                <a:sym typeface="Verdana"/>
              </a:rPr>
              <a:t>Professor, para visualizar a tarefa da aula, acesse com seu login: </a:t>
            </a:r>
            <a:r>
              <a:rPr lang="pt-BR" sz="2400" dirty="0">
                <a:latin typeface="Verdana"/>
                <a:ea typeface="Verdana"/>
                <a:cs typeface="Verdana"/>
                <a:sym typeface="Verdana"/>
                <a:hlinkClick r:id="rId4"/>
              </a:rPr>
              <a:t>tarefas.cmsp.educacao.sp.gov.br</a:t>
            </a:r>
            <a:endParaRPr lang="pt-BR" sz="2400" dirty="0">
              <a:latin typeface="Verdana"/>
              <a:ea typeface="Verdana"/>
              <a:cs typeface="Verdana"/>
              <a:hlinkClick r:id="rId4"/>
            </a:endParaRPr>
          </a:p>
          <a:p>
            <a:pPr marL="514350" indent="-514350">
              <a:spcAft>
                <a:spcPts val="1200"/>
              </a:spcAft>
              <a:buClr>
                <a:prstClr val="black"/>
              </a:buClr>
              <a:buSzPct val="100000"/>
              <a:buFont typeface="+mj-lt"/>
              <a:buAutoNum type="arabicPeriod"/>
            </a:pPr>
            <a:r>
              <a:rPr lang="pt-BR" sz="2400" dirty="0">
                <a:latin typeface="Verdana"/>
                <a:ea typeface="Verdana"/>
                <a:cs typeface="Verdana"/>
                <a:sym typeface="Verdana"/>
              </a:rPr>
              <a:t>Clique em “Atividades” e, em seguida, em “Modelos”.</a:t>
            </a:r>
            <a:endParaRPr lang="pt-BR" sz="2400" dirty="0">
              <a:latin typeface="Verdana"/>
              <a:ea typeface="Verdana"/>
              <a:cs typeface="Verdana"/>
            </a:endParaRPr>
          </a:p>
          <a:p>
            <a:pPr marL="514350" indent="-514350">
              <a:spcAft>
                <a:spcPts val="1200"/>
              </a:spcAft>
              <a:buClr>
                <a:prstClr val="black"/>
              </a:buClr>
              <a:buSzPct val="100000"/>
              <a:buFont typeface="+mj-lt"/>
              <a:buAutoNum type="arabicPeriod"/>
            </a:pPr>
            <a:r>
              <a:rPr lang="pt-BR" sz="2400" dirty="0">
                <a:latin typeface="Verdana"/>
                <a:ea typeface="Verdana"/>
                <a:cs typeface="Verdana"/>
                <a:sym typeface="Verdana"/>
              </a:rPr>
              <a:t>Em “Buscar por”, selecione a opção “Localizador”.</a:t>
            </a:r>
            <a:endParaRPr lang="pt-BR" sz="2400" dirty="0">
              <a:latin typeface="Verdana"/>
              <a:ea typeface="Verdana"/>
              <a:cs typeface="Verdana"/>
            </a:endParaRPr>
          </a:p>
          <a:p>
            <a:pPr marL="514350" indent="-514350">
              <a:spcAft>
                <a:spcPts val="1200"/>
              </a:spcAft>
              <a:buClr>
                <a:prstClr val="black"/>
              </a:buClr>
              <a:buSzPct val="100000"/>
              <a:buFont typeface="+mj-lt"/>
              <a:buAutoNum type="arabicPeriod"/>
            </a:pPr>
            <a:r>
              <a:rPr lang="pt-BR" sz="2400" dirty="0">
                <a:latin typeface="Verdana"/>
                <a:ea typeface="Verdana"/>
                <a:cs typeface="Verdana"/>
                <a:sym typeface="Verdana"/>
              </a:rPr>
              <a:t>Copie o localizador acima e cole no campo de busca.</a:t>
            </a:r>
            <a:endParaRPr lang="pt-BR" sz="2400" dirty="0">
              <a:latin typeface="Verdana"/>
              <a:ea typeface="Verdana"/>
              <a:cs typeface="Verdana"/>
            </a:endParaRPr>
          </a:p>
          <a:p>
            <a:pPr marL="514350" indent="-514350">
              <a:spcAft>
                <a:spcPts val="1200"/>
              </a:spcAft>
              <a:buClr>
                <a:prstClr val="black"/>
              </a:buClr>
              <a:buSzPct val="100000"/>
              <a:buFont typeface="+mj-lt"/>
              <a:buAutoNum type="arabicPeriod"/>
            </a:pPr>
            <a:r>
              <a:rPr lang="pt-BR" sz="2400" dirty="0">
                <a:latin typeface="Verdana"/>
                <a:ea typeface="Verdana"/>
                <a:cs typeface="Verdana"/>
                <a:sym typeface="Verdana"/>
              </a:rPr>
              <a:t>Clique em “Procurar”. </a:t>
            </a:r>
            <a:endParaRPr lang="pt-BR" sz="2400" dirty="0">
              <a:latin typeface="Verdana"/>
              <a:ea typeface="Verdana"/>
              <a:cs typeface="Verdana"/>
            </a:endParaRPr>
          </a:p>
          <a:p>
            <a:pPr>
              <a:spcAft>
                <a:spcPts val="1200"/>
              </a:spcAft>
              <a:buClrTx/>
            </a:pPr>
            <a:r>
              <a:rPr lang="pt-BR" sz="2400" dirty="0" err="1">
                <a:latin typeface="Verdana"/>
                <a:ea typeface="Verdana"/>
                <a:cs typeface="Verdana"/>
              </a:rPr>
              <a:t>Videotutorial</a:t>
            </a:r>
            <a:r>
              <a:rPr lang="pt-BR" sz="2400" dirty="0">
                <a:latin typeface="Verdana"/>
                <a:ea typeface="Verdana"/>
                <a:cs typeface="Verdana"/>
              </a:rPr>
              <a:t>: </a:t>
            </a:r>
            <a:r>
              <a:rPr lang="pt-BR" sz="2400" dirty="0">
                <a:latin typeface="Verdana"/>
                <a:ea typeface="+mn-lt"/>
                <a:cs typeface="Calibri" panose="020F0502020204030204"/>
                <a:hlinkClick r:id="rId5"/>
              </a:rPr>
              <a:t>http://tarefasp.educacao.sp.gov.br/</a:t>
            </a:r>
            <a:endParaRPr lang="pt-BR" sz="2400" dirty="0">
              <a:latin typeface="Verdana"/>
              <a:ea typeface="Verdana"/>
              <a:cs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"/>
          <p:cNvSpPr txBox="1">
            <a:spLocks noGrp="1"/>
          </p:cNvSpPr>
          <p:nvPr>
            <p:ph type="body" idx="1"/>
          </p:nvPr>
        </p:nvSpPr>
        <p:spPr>
          <a:xfrm>
            <a:off x="377550" y="1791450"/>
            <a:ext cx="10999602" cy="350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76200" indent="0">
              <a:buNone/>
            </a:pPr>
            <a:r>
              <a:rPr lang="pt-BR" sz="2400" b="0" i="0" u="none" strike="noStrike" dirty="0">
                <a:solidFill>
                  <a:schemeClr val="tx1"/>
                </a:solidFill>
                <a:effectLst/>
              </a:rPr>
              <a:t>LEMOV, Doug. </a:t>
            </a:r>
            <a:r>
              <a:rPr lang="pt-BR" sz="2400" b="1" i="0" u="none" strike="noStrike" dirty="0">
                <a:solidFill>
                  <a:schemeClr val="tx1"/>
                </a:solidFill>
                <a:effectLst/>
              </a:rPr>
              <a:t>Aula nota 10 3.0</a:t>
            </a:r>
            <a:r>
              <a:rPr lang="pt-BR" sz="2400" b="0" i="0" u="none" strike="noStrike" dirty="0">
                <a:solidFill>
                  <a:schemeClr val="tx1"/>
                </a:solidFill>
                <a:effectLst/>
              </a:rPr>
              <a:t>: 63 técnicas para melhorar a gestão da sala de aula. Porto Alegre: Penso, 2023.</a:t>
            </a:r>
          </a:p>
          <a:p>
            <a:pPr marL="76200" indent="0">
              <a:buNone/>
            </a:pPr>
            <a:r>
              <a:rPr lang="pt-BR" sz="24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SÃO PAULO (Estado). </a:t>
            </a:r>
            <a:r>
              <a:rPr lang="pt-BR" sz="24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Currículo em Ação</a:t>
            </a:r>
            <a:r>
              <a:rPr lang="pt-BR" sz="24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pt-BR" sz="2400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Caderno do Professor – </a:t>
            </a:r>
            <a:r>
              <a:rPr lang="pt-BR" sz="24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Ciências – Ensino Fundamental Anos Finais – 2º semestre/v. 2. São Paulo: Seduc-SP, 2023. Disponí</a:t>
            </a:r>
            <a:r>
              <a:rPr lang="pt-BR" sz="2400" dirty="0">
                <a:solidFill>
                  <a:schemeClr val="tx1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pt-BR" sz="24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el em: </a:t>
            </a:r>
            <a:r>
              <a:rPr lang="pt-BR" sz="24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https://efape.educacao.sp.gov.br/</a:t>
            </a:r>
            <a:r>
              <a:rPr lang="pt-BR" sz="24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curriculopaulista</a:t>
            </a:r>
            <a:r>
              <a:rPr lang="pt-BR" sz="24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/</a:t>
            </a:r>
            <a:r>
              <a:rPr lang="pt-BR" sz="24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wp-content</a:t>
            </a:r>
            <a:r>
              <a:rPr lang="pt-BR" sz="24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/uploads/2022/10/Web_EF_AF_CP_CIEN_6AO9.pdf</a:t>
            </a:r>
            <a:r>
              <a:rPr lang="pt-BR" sz="24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pt-BR" sz="2400" b="0" i="0" u="none" strike="noStrike" dirty="0">
                <a:solidFill>
                  <a:schemeClr val="tx1"/>
                </a:solidFill>
                <a:effectLst/>
              </a:rPr>
              <a:t>Acesso em: 12 maio 2023.</a:t>
            </a:r>
            <a:r>
              <a:rPr lang="pt-BR" sz="2400" dirty="0">
                <a:solidFill>
                  <a:schemeClr val="tx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56;p21">
            <a:extLst>
              <a:ext uri="{FF2B5EF4-FFF2-40B4-BE49-F238E27FC236}">
                <a16:creationId xmlns:a16="http://schemas.microsoft.com/office/drawing/2014/main" id="{C1795329-E8D0-2D0C-7F44-85AB19EBE5AF}"/>
              </a:ext>
            </a:extLst>
          </p:cNvPr>
          <p:cNvSpPr txBox="1"/>
          <p:nvPr/>
        </p:nvSpPr>
        <p:spPr>
          <a:xfrm>
            <a:off x="316366" y="1494068"/>
            <a:ext cx="11495314" cy="529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000" b="1" i="0" u="none" strike="noStrike" cap="none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Lista de imagens e vídeos</a:t>
            </a:r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SzPts val="1100"/>
              <a:buNone/>
            </a:pPr>
            <a:r>
              <a:rPr lang="pt-BR" sz="2000" b="1" i="0" u="none" strike="noStrike" cap="none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Slides 4 e 5 </a:t>
            </a:r>
            <a:r>
              <a:rPr lang="pt-BR" sz="20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–</a:t>
            </a:r>
            <a:r>
              <a:rPr lang="pt-BR" sz="2000" b="1" i="0" u="none" strike="noStrike" cap="none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GIF: </a:t>
            </a:r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3"/>
              </a:rPr>
              <a:t>https://tenor.com/pt-BR/view/lion-on-a-boat-at-seas-float-away-lion-sea-gif-16962522</a:t>
            </a:r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; </a:t>
            </a:r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4"/>
              </a:rPr>
              <a:t>https://novaescola.org.br/planos-de-aula/fundamental/6ano/ciencias/objetos-que-desaparecem-no-horizonte/3493</a:t>
            </a:r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; </a:t>
            </a:r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5"/>
              </a:rPr>
              <a:t>https://www.mairinque.sp.gov.br/arquivos/atividades-domiciliares/55b19784-569b-4d73-933d-dc886a410cc0.pdf</a:t>
            </a:r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</a:p>
          <a:p>
            <a:pPr>
              <a:spcAft>
                <a:spcPts val="600"/>
              </a:spcAft>
            </a:pPr>
            <a:r>
              <a:rPr lang="pt-BR" sz="2000" b="1" i="0" u="none" strike="noStrike" cap="none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Slide 6 </a:t>
            </a:r>
            <a:r>
              <a:rPr lang="pt-BR" sz="20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–</a:t>
            </a:r>
            <a:r>
              <a:rPr lang="pt-BR" sz="2000" b="1" i="0" u="none" strike="noStrike" cap="none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</a:t>
            </a:r>
            <a:r>
              <a:rPr lang="pt-BR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6"/>
              </a:rPr>
              <a:t>https://commons.wikimedia.org/wiki/File:First_photo_from_space.jpg</a:t>
            </a:r>
            <a:r>
              <a:rPr lang="pt-BR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; </a:t>
            </a:r>
            <a:r>
              <a:rPr lang="pt-BR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7"/>
              </a:rPr>
              <a:t>https://www.flickr.com/photos/projectapolloarchive/21315450464/in/album-72157659042075710/</a:t>
            </a:r>
            <a:r>
              <a:rPr lang="pt-BR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; </a:t>
            </a:r>
            <a:r>
              <a:rPr lang="pt-BR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8"/>
              </a:rPr>
              <a:t>https://www.flickr.com/photos/projectapolloarchive/21701458895/in/album-72157659051355812/</a:t>
            </a:r>
            <a:r>
              <a:rPr lang="pt-BR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</a:p>
          <a:p>
            <a:pPr algn="l" rtl="0" fontAlgn="base"/>
            <a:r>
              <a:rPr lang="pt-BR" sz="2000" b="1" i="0" u="none" strike="noStrike" cap="none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Slide </a:t>
            </a:r>
            <a:r>
              <a:rPr lang="pt-BR" sz="20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7 </a:t>
            </a:r>
            <a:r>
              <a:rPr lang="pt-BR" sz="2000" b="1" i="0" u="none" strike="noStrike" cap="none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- </a:t>
            </a:r>
            <a:r>
              <a:rPr lang="pt-BR" sz="2000" b="0" i="0" u="sng" strike="noStrike" dirty="0">
                <a:solidFill>
                  <a:srgbClr val="0097A7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hlinkClick r:id="rId9"/>
              </a:rPr>
              <a:t>https://www.esa.int/ESA_Multimedia/Videos/2011/03/GOCE_Geoid</a:t>
            </a:r>
            <a:r>
              <a:rPr lang="pt-BR" sz="20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​</a:t>
            </a:r>
            <a:endParaRPr lang="pt-BR" sz="20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spcAft>
                <a:spcPts val="600"/>
              </a:spcAft>
              <a:buSzPts val="1100"/>
            </a:pPr>
            <a:r>
              <a:rPr lang="pt-BR" sz="2000" b="1" i="0" u="none" strike="noStrike" cap="none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Slide </a:t>
            </a:r>
            <a:r>
              <a:rPr lang="pt-BR" sz="20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10 –</a:t>
            </a:r>
            <a:r>
              <a:rPr lang="pt-BR" sz="2000" b="1" i="0" u="none" strike="noStrike" cap="none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/>
                <a:sym typeface="Verdana"/>
              </a:rPr>
              <a:t> </a:t>
            </a:r>
            <a:r>
              <a:rPr lang="pt-BR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10"/>
              </a:rPr>
              <a:t>https://br.freepik.com/vetores-premium/origami-de-barco-de-papel-dobrado-navio-de-papel-origami-moderno-colecao-de-origami-de-barco-de-papel-realista_37806654.htm</a:t>
            </a:r>
            <a:r>
              <a:rPr lang="pt-BR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  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"/>
          <p:cNvSpPr txBox="1"/>
          <p:nvPr/>
        </p:nvSpPr>
        <p:spPr>
          <a:xfrm>
            <a:off x="9289473" y="578100"/>
            <a:ext cx="26415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Ciências</a:t>
            </a:r>
            <a:endParaRPr sz="3000" b="0" i="0" u="none" strike="noStrike" cap="none" dirty="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" name="Google Shape;252;p19">
            <a:extLst>
              <a:ext uri="{FF2B5EF4-FFF2-40B4-BE49-F238E27FC236}">
                <a16:creationId xmlns:a16="http://schemas.microsoft.com/office/drawing/2014/main" id="{3A46DF67-FAF2-C983-1132-E06D44F421D9}"/>
              </a:ext>
            </a:extLst>
          </p:cNvPr>
          <p:cNvSpPr txBox="1"/>
          <p:nvPr/>
        </p:nvSpPr>
        <p:spPr>
          <a:xfrm>
            <a:off x="677359" y="427773"/>
            <a:ext cx="68637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pt-BR" sz="7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Material</a:t>
            </a:r>
            <a:r>
              <a:rPr lang="pt-BR" sz="6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pt-BR" sz="6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Digital</a:t>
            </a:r>
            <a:endParaRPr sz="66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253;p19" descr="Forma&#10;&#10;Descrição gerada automaticamente com confiança baixa">
            <a:extLst>
              <a:ext uri="{FF2B5EF4-FFF2-40B4-BE49-F238E27FC236}">
                <a16:creationId xmlns:a16="http://schemas.microsoft.com/office/drawing/2014/main" id="{15B076E7-7A79-1F24-2F7A-9F1AFE64129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21438053">
            <a:off x="3232796" y="1312703"/>
            <a:ext cx="1639799" cy="1639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76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677359" y="2747716"/>
            <a:ext cx="3624800" cy="37768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3939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"/>
          <p:cNvSpPr txBox="1">
            <a:spLocks noGrp="1"/>
          </p:cNvSpPr>
          <p:nvPr>
            <p:ph type="body" idx="1"/>
          </p:nvPr>
        </p:nvSpPr>
        <p:spPr>
          <a:xfrm>
            <a:off x="352575" y="1781674"/>
            <a:ext cx="4620000" cy="1292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457200" lvl="0" indent="-381000" algn="l" rtl="0">
              <a:lnSpc>
                <a:spcPct val="100000"/>
              </a:lnSpc>
              <a:buClr>
                <a:srgbClr val="9C75B9"/>
              </a:buClr>
              <a:buSzPts val="2400"/>
              <a:buChar char="●"/>
            </a:pPr>
            <a:r>
              <a:rPr lang="pt-BR" dirty="0">
                <a:solidFill>
                  <a:schemeClr val="tx1"/>
                </a:solidFill>
              </a:rPr>
              <a:t>Formato da Terra;</a:t>
            </a:r>
          </a:p>
          <a:p>
            <a:pPr marL="457200" lvl="0" indent="-381000" algn="l" rtl="0">
              <a:lnSpc>
                <a:spcPct val="100000"/>
              </a:lnSpc>
              <a:buClr>
                <a:srgbClr val="9C75B9"/>
              </a:buClr>
              <a:buSzPts val="2400"/>
              <a:buChar char="●"/>
            </a:pPr>
            <a:r>
              <a:rPr lang="pt-BR" dirty="0">
                <a:solidFill>
                  <a:schemeClr val="tx1"/>
                </a:solidFill>
              </a:rPr>
              <a:t>Esfericidade da Terra.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6" name="Google Shape;86;p3"/>
          <p:cNvSpPr txBox="1"/>
          <p:nvPr/>
        </p:nvSpPr>
        <p:spPr>
          <a:xfrm>
            <a:off x="6020290" y="1794908"/>
            <a:ext cx="5450400" cy="323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81000" algn="l" rtl="0">
              <a:spcAft>
                <a:spcPts val="1200"/>
              </a:spcAft>
              <a:buClr>
                <a:srgbClr val="9C75B9"/>
              </a:buClr>
              <a:buSzPts val="2400"/>
              <a:buFont typeface="Verdana"/>
              <a:buChar char="●"/>
            </a:pPr>
            <a:r>
              <a:rPr lang="pt-BR" sz="24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Reconhecer o formato geoide da Terra;</a:t>
            </a:r>
          </a:p>
          <a:p>
            <a:pPr marL="457200" marR="0" lvl="0" indent="-381000" algn="l" rtl="0">
              <a:spcAft>
                <a:spcPts val="1200"/>
              </a:spcAft>
              <a:buClr>
                <a:srgbClr val="9C75B9"/>
              </a:buClr>
              <a:buSzPts val="2400"/>
              <a:buFont typeface="Verdana"/>
              <a:buChar char="●"/>
            </a:pPr>
            <a:r>
              <a:rPr lang="pt-BR" sz="2400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Analisar argumentos e evidências científicas que demonstrem a esfericidade da Terra.</a:t>
            </a:r>
          </a:p>
          <a:p>
            <a:pPr marL="76200" marR="0" lvl="0" algn="l" rtl="0">
              <a:spcAft>
                <a:spcPts val="1200"/>
              </a:spcAft>
              <a:buClr>
                <a:srgbClr val="9C75B9"/>
              </a:buClr>
              <a:buSzPts val="2400"/>
            </a:pPr>
            <a:endParaRPr sz="2400" b="0" i="0" u="none" strike="noStrike" cap="none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7" name="Google Shape;87;p3"/>
          <p:cNvSpPr txBox="1"/>
          <p:nvPr/>
        </p:nvSpPr>
        <p:spPr>
          <a:xfrm>
            <a:off x="1271000" y="746750"/>
            <a:ext cx="2708400" cy="991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pt-BR" sz="3400" b="1" i="0" u="none" strike="noStrike" cap="none" dirty="0">
                <a:solidFill>
                  <a:srgbClr val="9C75B9"/>
                </a:solidFill>
                <a:latin typeface="Verdana"/>
                <a:ea typeface="Verdana"/>
                <a:cs typeface="Verdana"/>
                <a:sym typeface="Verdana"/>
              </a:rPr>
              <a:t>Conteúdo</a:t>
            </a:r>
            <a:endParaRPr sz="3400" b="0" i="0" u="none" strike="noStrike" cap="none" dirty="0">
              <a:solidFill>
                <a:srgbClr val="9C75B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8" name="Google Shape;88;p3"/>
          <p:cNvSpPr txBox="1"/>
          <p:nvPr/>
        </p:nvSpPr>
        <p:spPr>
          <a:xfrm>
            <a:off x="6772650" y="746750"/>
            <a:ext cx="3140400" cy="991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pt-BR" sz="3400" b="1" i="0" u="none" strike="noStrike" cap="none" dirty="0">
                <a:solidFill>
                  <a:srgbClr val="9C75B9"/>
                </a:solidFill>
                <a:latin typeface="Verdana"/>
                <a:ea typeface="Verdana"/>
                <a:cs typeface="Verdana"/>
                <a:sym typeface="Verdana"/>
              </a:rPr>
              <a:t>Objetivos</a:t>
            </a:r>
            <a:endParaRPr sz="3400" b="0" i="0" u="none" strike="noStrike" cap="none" dirty="0">
              <a:solidFill>
                <a:srgbClr val="9C75B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89" name="Google Shape;89;p3"/>
          <p:cNvCxnSpPr/>
          <p:nvPr/>
        </p:nvCxnSpPr>
        <p:spPr>
          <a:xfrm>
            <a:off x="5217425" y="431050"/>
            <a:ext cx="996600" cy="6064800"/>
          </a:xfrm>
          <a:prstGeom prst="straightConnector1">
            <a:avLst/>
          </a:prstGeom>
          <a:noFill/>
          <a:ln w="28575" cap="flat" cmpd="sng">
            <a:solidFill>
              <a:srgbClr val="9C75B9"/>
            </a:solidFill>
            <a:prstDash val="dot"/>
            <a:round/>
            <a:headEnd type="none" w="sm" len="sm"/>
            <a:tailEnd type="none" w="sm" len="sm"/>
          </a:ln>
        </p:spPr>
      </p:cxnSp>
      <p:pic>
        <p:nvPicPr>
          <p:cNvPr id="90" name="Google Shape;9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9922" y="708850"/>
            <a:ext cx="782324" cy="78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575" y="666950"/>
            <a:ext cx="918427" cy="8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"/>
          <p:cNvSpPr txBox="1"/>
          <p:nvPr/>
        </p:nvSpPr>
        <p:spPr>
          <a:xfrm>
            <a:off x="511591" y="1638181"/>
            <a:ext cx="5376344" cy="1292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pt-BR" sz="3400" b="1" dirty="0">
                <a:latin typeface="Verdana"/>
                <a:ea typeface="Verdana"/>
                <a:cs typeface="Verdana"/>
                <a:sym typeface="Verdana"/>
              </a:rPr>
              <a:t>O que seria uma evidência científica</a:t>
            </a:r>
            <a:r>
              <a:rPr lang="pt-BR" sz="34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?</a:t>
            </a:r>
            <a:endParaRPr sz="3400" b="1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7" name="Google Shape;97;p4"/>
          <p:cNvSpPr txBox="1"/>
          <p:nvPr/>
        </p:nvSpPr>
        <p:spPr>
          <a:xfrm>
            <a:off x="511591" y="3324028"/>
            <a:ext cx="4765950" cy="2400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Evidência: algo que não deixa margem de dúvida</a:t>
            </a:r>
          </a:p>
          <a:p>
            <a:pPr marL="0" marR="0" lvl="0" indent="0" rtl="0"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Científico: adotado pela Ciência com método e demonstração</a:t>
            </a:r>
            <a:endParaRPr sz="2400" b="0" i="0" u="none" strike="noStrike" cap="none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44602D7-4524-5D41-EC40-5862DB885C4D}"/>
              </a:ext>
            </a:extLst>
          </p:cNvPr>
          <p:cNvGrpSpPr/>
          <p:nvPr/>
        </p:nvGrpSpPr>
        <p:grpSpPr>
          <a:xfrm>
            <a:off x="7665453" y="127000"/>
            <a:ext cx="3898232" cy="1638181"/>
            <a:chOff x="6384757" y="-81120"/>
            <a:chExt cx="4065421" cy="1863680"/>
          </a:xfrm>
        </p:grpSpPr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DDD496D8-0897-D44C-D759-B914F29340C7}"/>
                </a:ext>
              </a:extLst>
            </p:cNvPr>
            <p:cNvSpPr/>
            <p:nvPr/>
          </p:nvSpPr>
          <p:spPr>
            <a:xfrm>
              <a:off x="6384757" y="279310"/>
              <a:ext cx="4065421" cy="1171073"/>
            </a:xfrm>
            <a:prstGeom prst="roundRect">
              <a:avLst/>
            </a:prstGeom>
            <a:noFill/>
            <a:ln>
              <a:solidFill>
                <a:srgbClr val="66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6" name="Imagem 5" descr="Brócolis de soco fechado">
              <a:extLst>
                <a:ext uri="{FF2B5EF4-FFF2-40B4-BE49-F238E27FC236}">
                  <a16:creationId xmlns:a16="http://schemas.microsoft.com/office/drawing/2014/main" id="{40B4C6D6-5AD4-802A-31CE-AE8384580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8425" y="-81120"/>
              <a:ext cx="1863680" cy="1863680"/>
            </a:xfrm>
            <a:prstGeom prst="rect">
              <a:avLst/>
            </a:prstGeom>
          </p:spPr>
        </p:pic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EB51712B-F6CF-6853-4CC0-FFFB928602F3}"/>
                </a:ext>
              </a:extLst>
            </p:cNvPr>
            <p:cNvSpPr txBox="1"/>
            <p:nvPr/>
          </p:nvSpPr>
          <p:spPr>
            <a:xfrm>
              <a:off x="8252409" y="303345"/>
              <a:ext cx="2197769" cy="115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latin typeface="Verdana" panose="020B0604030504040204" pitchFamily="34" charset="0"/>
                  <a:ea typeface="Verdana" panose="020B0604030504040204" pitchFamily="34" charset="0"/>
                </a:rPr>
                <a:t>Virem e </a:t>
              </a:r>
              <a:r>
                <a:rPr lang="pt-BR" sz="20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conversem</a:t>
              </a:r>
            </a:p>
            <a:p>
              <a:pPr algn="ctr"/>
              <a:r>
                <a:rPr lang="pt-BR" sz="2000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 min.</a:t>
              </a:r>
            </a:p>
          </p:txBody>
        </p:sp>
      </p:grpSp>
      <p:pic>
        <p:nvPicPr>
          <p:cNvPr id="10" name="Gráfico 9" descr="Seta de linha: curva no sentido anti-horário com preenchimento sólido">
            <a:extLst>
              <a:ext uri="{FF2B5EF4-FFF2-40B4-BE49-F238E27FC236}">
                <a16:creationId xmlns:a16="http://schemas.microsoft.com/office/drawing/2014/main" id="{31BDE63B-9F3C-CF55-A703-92F811341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757462">
            <a:off x="4725239" y="4181535"/>
            <a:ext cx="1296329" cy="136467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85F0891-F9DE-722F-F9DC-D2D4F19FBFA3}"/>
              </a:ext>
            </a:extLst>
          </p:cNvPr>
          <p:cNvSpPr txBox="1"/>
          <p:nvPr/>
        </p:nvSpPr>
        <p:spPr>
          <a:xfrm>
            <a:off x="6297233" y="2786293"/>
            <a:ext cx="5642218" cy="2677656"/>
          </a:xfrm>
          <a:custGeom>
            <a:avLst/>
            <a:gdLst>
              <a:gd name="connsiteX0" fmla="*/ 0 w 5642218"/>
              <a:gd name="connsiteY0" fmla="*/ 0 h 2677656"/>
              <a:gd name="connsiteX1" fmla="*/ 507800 w 5642218"/>
              <a:gd name="connsiteY1" fmla="*/ 0 h 2677656"/>
              <a:gd name="connsiteX2" fmla="*/ 1184866 w 5642218"/>
              <a:gd name="connsiteY2" fmla="*/ 0 h 2677656"/>
              <a:gd name="connsiteX3" fmla="*/ 1636243 w 5642218"/>
              <a:gd name="connsiteY3" fmla="*/ 0 h 2677656"/>
              <a:gd name="connsiteX4" fmla="*/ 2031198 w 5642218"/>
              <a:gd name="connsiteY4" fmla="*/ 0 h 2677656"/>
              <a:gd name="connsiteX5" fmla="*/ 2538998 w 5642218"/>
              <a:gd name="connsiteY5" fmla="*/ 0 h 2677656"/>
              <a:gd name="connsiteX6" fmla="*/ 2933953 w 5642218"/>
              <a:gd name="connsiteY6" fmla="*/ 0 h 2677656"/>
              <a:gd name="connsiteX7" fmla="*/ 3498175 w 5642218"/>
              <a:gd name="connsiteY7" fmla="*/ 0 h 2677656"/>
              <a:gd name="connsiteX8" fmla="*/ 4062397 w 5642218"/>
              <a:gd name="connsiteY8" fmla="*/ 0 h 2677656"/>
              <a:gd name="connsiteX9" fmla="*/ 4570197 w 5642218"/>
              <a:gd name="connsiteY9" fmla="*/ 0 h 2677656"/>
              <a:gd name="connsiteX10" fmla="*/ 5642218 w 5642218"/>
              <a:gd name="connsiteY10" fmla="*/ 0 h 2677656"/>
              <a:gd name="connsiteX11" fmla="*/ 5642218 w 5642218"/>
              <a:gd name="connsiteY11" fmla="*/ 481978 h 2677656"/>
              <a:gd name="connsiteX12" fmla="*/ 5642218 w 5642218"/>
              <a:gd name="connsiteY12" fmla="*/ 990733 h 2677656"/>
              <a:gd name="connsiteX13" fmla="*/ 5642218 w 5642218"/>
              <a:gd name="connsiteY13" fmla="*/ 1472711 h 2677656"/>
              <a:gd name="connsiteX14" fmla="*/ 5642218 w 5642218"/>
              <a:gd name="connsiteY14" fmla="*/ 1927912 h 2677656"/>
              <a:gd name="connsiteX15" fmla="*/ 5642218 w 5642218"/>
              <a:gd name="connsiteY15" fmla="*/ 2677656 h 2677656"/>
              <a:gd name="connsiteX16" fmla="*/ 5134418 w 5642218"/>
              <a:gd name="connsiteY16" fmla="*/ 2677656 h 2677656"/>
              <a:gd name="connsiteX17" fmla="*/ 4739463 w 5642218"/>
              <a:gd name="connsiteY17" fmla="*/ 2677656 h 2677656"/>
              <a:gd name="connsiteX18" fmla="*/ 4118819 w 5642218"/>
              <a:gd name="connsiteY18" fmla="*/ 2677656 h 2677656"/>
              <a:gd name="connsiteX19" fmla="*/ 3498175 w 5642218"/>
              <a:gd name="connsiteY19" fmla="*/ 2677656 h 2677656"/>
              <a:gd name="connsiteX20" fmla="*/ 2933953 w 5642218"/>
              <a:gd name="connsiteY20" fmla="*/ 2677656 h 2677656"/>
              <a:gd name="connsiteX21" fmla="*/ 2482576 w 5642218"/>
              <a:gd name="connsiteY21" fmla="*/ 2677656 h 2677656"/>
              <a:gd name="connsiteX22" fmla="*/ 1805510 w 5642218"/>
              <a:gd name="connsiteY22" fmla="*/ 2677656 h 2677656"/>
              <a:gd name="connsiteX23" fmla="*/ 1184866 w 5642218"/>
              <a:gd name="connsiteY23" fmla="*/ 2677656 h 2677656"/>
              <a:gd name="connsiteX24" fmla="*/ 564222 w 5642218"/>
              <a:gd name="connsiteY24" fmla="*/ 2677656 h 2677656"/>
              <a:gd name="connsiteX25" fmla="*/ 0 w 5642218"/>
              <a:gd name="connsiteY25" fmla="*/ 2677656 h 2677656"/>
              <a:gd name="connsiteX26" fmla="*/ 0 w 5642218"/>
              <a:gd name="connsiteY26" fmla="*/ 2168901 h 2677656"/>
              <a:gd name="connsiteX27" fmla="*/ 0 w 5642218"/>
              <a:gd name="connsiteY27" fmla="*/ 1579817 h 2677656"/>
              <a:gd name="connsiteX28" fmla="*/ 0 w 5642218"/>
              <a:gd name="connsiteY28" fmla="*/ 990733 h 2677656"/>
              <a:gd name="connsiteX29" fmla="*/ 0 w 5642218"/>
              <a:gd name="connsiteY29" fmla="*/ 0 h 2677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642218" h="2677656" extrusionOk="0">
                <a:moveTo>
                  <a:pt x="0" y="0"/>
                </a:moveTo>
                <a:cubicBezTo>
                  <a:pt x="183171" y="-22222"/>
                  <a:pt x="396082" y="37394"/>
                  <a:pt x="507800" y="0"/>
                </a:cubicBezTo>
                <a:cubicBezTo>
                  <a:pt x="619518" y="-37394"/>
                  <a:pt x="936510" y="11293"/>
                  <a:pt x="1184866" y="0"/>
                </a:cubicBezTo>
                <a:cubicBezTo>
                  <a:pt x="1433222" y="-11293"/>
                  <a:pt x="1495622" y="7715"/>
                  <a:pt x="1636243" y="0"/>
                </a:cubicBezTo>
                <a:cubicBezTo>
                  <a:pt x="1776864" y="-7715"/>
                  <a:pt x="1897511" y="42053"/>
                  <a:pt x="2031198" y="0"/>
                </a:cubicBezTo>
                <a:cubicBezTo>
                  <a:pt x="2164886" y="-42053"/>
                  <a:pt x="2415206" y="48313"/>
                  <a:pt x="2538998" y="0"/>
                </a:cubicBezTo>
                <a:cubicBezTo>
                  <a:pt x="2662790" y="-48313"/>
                  <a:pt x="2770610" y="967"/>
                  <a:pt x="2933953" y="0"/>
                </a:cubicBezTo>
                <a:cubicBezTo>
                  <a:pt x="3097296" y="-967"/>
                  <a:pt x="3268755" y="4011"/>
                  <a:pt x="3498175" y="0"/>
                </a:cubicBezTo>
                <a:cubicBezTo>
                  <a:pt x="3727595" y="-4011"/>
                  <a:pt x="3792522" y="37741"/>
                  <a:pt x="4062397" y="0"/>
                </a:cubicBezTo>
                <a:cubicBezTo>
                  <a:pt x="4332272" y="-37741"/>
                  <a:pt x="4387796" y="24325"/>
                  <a:pt x="4570197" y="0"/>
                </a:cubicBezTo>
                <a:cubicBezTo>
                  <a:pt x="4752598" y="-24325"/>
                  <a:pt x="5308248" y="81215"/>
                  <a:pt x="5642218" y="0"/>
                </a:cubicBezTo>
                <a:cubicBezTo>
                  <a:pt x="5664880" y="202608"/>
                  <a:pt x="5600099" y="245837"/>
                  <a:pt x="5642218" y="481978"/>
                </a:cubicBezTo>
                <a:cubicBezTo>
                  <a:pt x="5684337" y="718119"/>
                  <a:pt x="5597403" y="759630"/>
                  <a:pt x="5642218" y="990733"/>
                </a:cubicBezTo>
                <a:cubicBezTo>
                  <a:pt x="5687033" y="1221836"/>
                  <a:pt x="5638895" y="1254220"/>
                  <a:pt x="5642218" y="1472711"/>
                </a:cubicBezTo>
                <a:cubicBezTo>
                  <a:pt x="5645541" y="1691202"/>
                  <a:pt x="5621184" y="1786812"/>
                  <a:pt x="5642218" y="1927912"/>
                </a:cubicBezTo>
                <a:cubicBezTo>
                  <a:pt x="5663252" y="2069012"/>
                  <a:pt x="5602600" y="2516785"/>
                  <a:pt x="5642218" y="2677656"/>
                </a:cubicBezTo>
                <a:cubicBezTo>
                  <a:pt x="5505394" y="2685164"/>
                  <a:pt x="5294561" y="2621257"/>
                  <a:pt x="5134418" y="2677656"/>
                </a:cubicBezTo>
                <a:cubicBezTo>
                  <a:pt x="4974275" y="2734055"/>
                  <a:pt x="4926719" y="2663689"/>
                  <a:pt x="4739463" y="2677656"/>
                </a:cubicBezTo>
                <a:cubicBezTo>
                  <a:pt x="4552208" y="2691623"/>
                  <a:pt x="4415061" y="2622887"/>
                  <a:pt x="4118819" y="2677656"/>
                </a:cubicBezTo>
                <a:cubicBezTo>
                  <a:pt x="3822577" y="2732425"/>
                  <a:pt x="3625687" y="2668322"/>
                  <a:pt x="3498175" y="2677656"/>
                </a:cubicBezTo>
                <a:cubicBezTo>
                  <a:pt x="3370663" y="2686990"/>
                  <a:pt x="3080085" y="2636214"/>
                  <a:pt x="2933953" y="2677656"/>
                </a:cubicBezTo>
                <a:cubicBezTo>
                  <a:pt x="2787821" y="2719098"/>
                  <a:pt x="2628803" y="2646797"/>
                  <a:pt x="2482576" y="2677656"/>
                </a:cubicBezTo>
                <a:cubicBezTo>
                  <a:pt x="2336349" y="2708515"/>
                  <a:pt x="1989842" y="2645158"/>
                  <a:pt x="1805510" y="2677656"/>
                </a:cubicBezTo>
                <a:cubicBezTo>
                  <a:pt x="1621178" y="2710154"/>
                  <a:pt x="1410951" y="2625419"/>
                  <a:pt x="1184866" y="2677656"/>
                </a:cubicBezTo>
                <a:cubicBezTo>
                  <a:pt x="958781" y="2729893"/>
                  <a:pt x="811813" y="2623345"/>
                  <a:pt x="564222" y="2677656"/>
                </a:cubicBezTo>
                <a:cubicBezTo>
                  <a:pt x="316631" y="2731967"/>
                  <a:pt x="176795" y="2635240"/>
                  <a:pt x="0" y="2677656"/>
                </a:cubicBezTo>
                <a:cubicBezTo>
                  <a:pt x="-32896" y="2435129"/>
                  <a:pt x="58331" y="2337013"/>
                  <a:pt x="0" y="2168901"/>
                </a:cubicBezTo>
                <a:cubicBezTo>
                  <a:pt x="-58331" y="2000790"/>
                  <a:pt x="35887" y="1701272"/>
                  <a:pt x="0" y="1579817"/>
                </a:cubicBezTo>
                <a:cubicBezTo>
                  <a:pt x="-35887" y="1458362"/>
                  <a:pt x="43048" y="1236629"/>
                  <a:pt x="0" y="990733"/>
                </a:cubicBezTo>
                <a:cubicBezTo>
                  <a:pt x="-43048" y="744837"/>
                  <a:pt x="85367" y="295013"/>
                  <a:pt x="0" y="0"/>
                </a:cubicBezTo>
                <a:close/>
              </a:path>
            </a:pathLst>
          </a:custGeom>
          <a:noFill/>
          <a:ln>
            <a:solidFill>
              <a:srgbClr val="BD00CC"/>
            </a:solidFill>
            <a:extLst>
              <a:ext uri="{C807C97D-BFC1-408E-A445-0C87EB9F89A2}">
                <ask:lineSketchStyleProps xmlns:ask="http://schemas.microsoft.com/office/drawing/2018/sketchyshapes" sd="185283802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pt-BR" sz="2400" dirty="0">
                <a:latin typeface="Verdana" panose="020B0604030504040204" pitchFamily="34" charset="0"/>
                <a:ea typeface="Verdana" panose="020B0604030504040204" pitchFamily="34" charset="0"/>
              </a:rPr>
              <a:t>Uma </a:t>
            </a:r>
            <a:r>
              <a:rPr lang="pt-BR" sz="2400" b="1" dirty="0">
                <a:solidFill>
                  <a:srgbClr val="66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evidência científica </a:t>
            </a:r>
            <a:r>
              <a:rPr lang="pt-BR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pode ser entendida como um</a:t>
            </a:r>
            <a:r>
              <a:rPr lang="pt-BR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2400" b="1" dirty="0">
                <a:solidFill>
                  <a:srgbClr val="66006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conjunto de elementos</a:t>
            </a:r>
            <a:r>
              <a:rPr lang="pt-BR" sz="2400" dirty="0">
                <a:latin typeface="Verdana" panose="020B0604030504040204" pitchFamily="34" charset="0"/>
                <a:ea typeface="Verdana" panose="020B0604030504040204" pitchFamily="34" charset="0"/>
              </a:rPr>
              <a:t> – </a:t>
            </a:r>
            <a:r>
              <a:rPr lang="pt-BR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experimentos,</a:t>
            </a:r>
            <a:r>
              <a:rPr lang="pt-BR" sz="24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2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por exemplo </a:t>
            </a:r>
            <a:r>
              <a:rPr lang="pt-BR" sz="2400" dirty="0">
                <a:latin typeface="Verdana" panose="020B0604030504040204" pitchFamily="34" charset="0"/>
                <a:ea typeface="Verdana" panose="020B0604030504040204" pitchFamily="34" charset="0"/>
              </a:rPr>
              <a:t>– </a:t>
            </a:r>
            <a:r>
              <a:rPr lang="pt-BR" sz="2400" b="1" dirty="0">
                <a:solidFill>
                  <a:srgbClr val="66006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que são utilizados para confirmar ou negar uma teoria ou uma hipótese científica.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"/>
          <p:cNvSpPr txBox="1"/>
          <p:nvPr/>
        </p:nvSpPr>
        <p:spPr>
          <a:xfrm>
            <a:off x="288931" y="2214118"/>
            <a:ext cx="5097646" cy="1800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spcAft>
                <a:spcPts val="6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Se você já teve a oportunidade de ir até a praia, já deve ter visto um barco se afastando no horizonte:</a:t>
            </a:r>
          </a:p>
        </p:txBody>
      </p:sp>
      <p:sp>
        <p:nvSpPr>
          <p:cNvPr id="116" name="Google Shape;116;p6"/>
          <p:cNvSpPr txBox="1"/>
          <p:nvPr/>
        </p:nvSpPr>
        <p:spPr>
          <a:xfrm>
            <a:off x="288930" y="1448095"/>
            <a:ext cx="55069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pt-BR" sz="3400" b="1" i="0" u="none" strike="noStrike" cap="none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Apenas evidências</a:t>
            </a:r>
            <a:endParaRPr sz="3400" b="1" i="0" u="none" strike="noStrike" cap="none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050" name="Picture 2" descr="Lion On A Boat At Seas GIF - Lion On A Boat At Seas Float Away GIFs">
            <a:extLst>
              <a:ext uri="{FF2B5EF4-FFF2-40B4-BE49-F238E27FC236}">
                <a16:creationId xmlns:a16="http://schemas.microsoft.com/office/drawing/2014/main" id="{B94F5041-AD2E-06A9-7F29-FD8F09B0C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04" y="4099059"/>
            <a:ext cx="3533350" cy="1985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7C31FD49-DAE7-1719-755C-24344720557C}"/>
              </a:ext>
            </a:extLst>
          </p:cNvPr>
          <p:cNvGrpSpPr/>
          <p:nvPr/>
        </p:nvGrpSpPr>
        <p:grpSpPr>
          <a:xfrm>
            <a:off x="5574989" y="1468773"/>
            <a:ext cx="5483536" cy="4491790"/>
            <a:chOff x="6383058" y="1223374"/>
            <a:chExt cx="5398908" cy="4337274"/>
          </a:xfrm>
        </p:grpSpPr>
        <p:pic>
          <p:nvPicPr>
            <p:cNvPr id="2052" name="Picture 4" descr="Contexto">
              <a:extLst>
                <a:ext uri="{FF2B5EF4-FFF2-40B4-BE49-F238E27FC236}">
                  <a16:creationId xmlns:a16="http://schemas.microsoft.com/office/drawing/2014/main" id="{03252F47-3252-4874-5527-D6E187D86C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90" t="39286" r="9881" b="12393"/>
            <a:stretch/>
          </p:blipFill>
          <p:spPr bwMode="auto">
            <a:xfrm>
              <a:off x="6383058" y="1223374"/>
              <a:ext cx="5398908" cy="237964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5A67423B-DA88-DA36-D19F-BE09A7DF8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83058" y="3683250"/>
              <a:ext cx="5398908" cy="187739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2B5A452E-6738-45AA-BC59-EBB2D1A18ACF}"/>
                </a:ext>
              </a:extLst>
            </p:cNvPr>
            <p:cNvSpPr/>
            <p:nvPr/>
          </p:nvSpPr>
          <p:spPr>
            <a:xfrm>
              <a:off x="7884581" y="3171046"/>
              <a:ext cx="289335" cy="3107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0E9E6309-E8EA-473D-9A9E-37F373B45A2F}"/>
                </a:ext>
              </a:extLst>
            </p:cNvPr>
            <p:cNvSpPr/>
            <p:nvPr/>
          </p:nvSpPr>
          <p:spPr>
            <a:xfrm>
              <a:off x="8801113" y="3194281"/>
              <a:ext cx="289334" cy="2874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67DB15B6-E777-09C5-09F0-5E5158C5CABB}"/>
                </a:ext>
              </a:extLst>
            </p:cNvPr>
            <p:cNvSpPr/>
            <p:nvPr/>
          </p:nvSpPr>
          <p:spPr>
            <a:xfrm>
              <a:off x="9496504" y="3171047"/>
              <a:ext cx="289334" cy="3107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4DB8B8EE-8D8E-FD17-3F92-349F214256CF}"/>
                </a:ext>
              </a:extLst>
            </p:cNvPr>
            <p:cNvSpPr/>
            <p:nvPr/>
          </p:nvSpPr>
          <p:spPr>
            <a:xfrm>
              <a:off x="10129488" y="3207199"/>
              <a:ext cx="288855" cy="2906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581CF8FC-045D-04A5-4EFD-860B2603C36D}"/>
              </a:ext>
            </a:extLst>
          </p:cNvPr>
          <p:cNvSpPr txBox="1"/>
          <p:nvPr/>
        </p:nvSpPr>
        <p:spPr>
          <a:xfrm>
            <a:off x="6234687" y="5941278"/>
            <a:ext cx="45544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300" i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Representação de um barco se afastando da costa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033EFD2F-D129-1F75-7095-D1BDF7AE383F}"/>
              </a:ext>
            </a:extLst>
          </p:cNvPr>
          <p:cNvGrpSpPr/>
          <p:nvPr/>
        </p:nvGrpSpPr>
        <p:grpSpPr>
          <a:xfrm>
            <a:off x="8081710" y="204112"/>
            <a:ext cx="3523649" cy="868312"/>
            <a:chOff x="8081710" y="204112"/>
            <a:chExt cx="3523649" cy="868312"/>
          </a:xfrm>
        </p:grpSpPr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12F9BDC3-E4E9-3FEB-B07B-27F87229CE4B}"/>
                </a:ext>
              </a:extLst>
            </p:cNvPr>
            <p:cNvGrpSpPr/>
            <p:nvPr/>
          </p:nvGrpSpPr>
          <p:grpSpPr>
            <a:xfrm>
              <a:off x="8081710" y="204112"/>
              <a:ext cx="3523649" cy="858879"/>
              <a:chOff x="6384757" y="279310"/>
              <a:chExt cx="4065421" cy="1171073"/>
            </a:xfrm>
          </p:grpSpPr>
          <p:sp>
            <p:nvSpPr>
              <p:cNvPr id="13" name="Retângulo: Cantos Arredondados 12">
                <a:extLst>
                  <a:ext uri="{FF2B5EF4-FFF2-40B4-BE49-F238E27FC236}">
                    <a16:creationId xmlns:a16="http://schemas.microsoft.com/office/drawing/2014/main" id="{4BC1FFC7-C273-926A-3FBE-ABE722EFBC43}"/>
                  </a:ext>
                </a:extLst>
              </p:cNvPr>
              <p:cNvSpPr/>
              <p:nvPr/>
            </p:nvSpPr>
            <p:spPr>
              <a:xfrm>
                <a:off x="6384757" y="279310"/>
                <a:ext cx="4065421" cy="1171073"/>
              </a:xfrm>
              <a:prstGeom prst="roundRect">
                <a:avLst/>
              </a:prstGeom>
              <a:noFill/>
              <a:ln>
                <a:solidFill>
                  <a:srgbClr val="66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70A75438-EB0D-3CAF-C709-6512DE6352DE}"/>
                  </a:ext>
                </a:extLst>
              </p:cNvPr>
              <p:cNvSpPr txBox="1"/>
              <p:nvPr/>
            </p:nvSpPr>
            <p:spPr>
              <a:xfrm>
                <a:off x="7773358" y="316406"/>
                <a:ext cx="2559710" cy="1133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>
                    <a:solidFill>
                      <a:schemeClr val="tx1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Observe a figura</a:t>
                </a:r>
              </a:p>
            </p:txBody>
          </p:sp>
        </p:grpSp>
        <p:pic>
          <p:nvPicPr>
            <p:cNvPr id="16" name="Imagem 15" descr="Caricatura de abelha com lupa">
              <a:extLst>
                <a:ext uri="{FF2B5EF4-FFF2-40B4-BE49-F238E27FC236}">
                  <a16:creationId xmlns:a16="http://schemas.microsoft.com/office/drawing/2014/main" id="{86A93F43-3358-89DC-5D34-0E16DA90A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25586" y="204112"/>
              <a:ext cx="764861" cy="868312"/>
            </a:xfrm>
            <a:prstGeom prst="rect">
              <a:avLst/>
            </a:prstGeom>
          </p:spPr>
        </p:pic>
      </p:grpSp>
      <p:grpSp>
        <p:nvGrpSpPr>
          <p:cNvPr id="21" name="Google Shape;112;p6"/>
          <p:cNvGrpSpPr/>
          <p:nvPr/>
        </p:nvGrpSpPr>
        <p:grpSpPr>
          <a:xfrm>
            <a:off x="11112499" y="4993485"/>
            <a:ext cx="1496411" cy="1601342"/>
            <a:chOff x="10843198" y="1772269"/>
            <a:chExt cx="1685700" cy="1803904"/>
          </a:xfrm>
        </p:grpSpPr>
        <p:sp>
          <p:nvSpPr>
            <p:cNvPr id="22" name="Google Shape;113;p6"/>
            <p:cNvSpPr/>
            <p:nvPr/>
          </p:nvSpPr>
          <p:spPr>
            <a:xfrm rot="-8100000">
              <a:off x="11340740" y="3137788"/>
              <a:ext cx="363170" cy="363170"/>
            </a:xfrm>
            <a:prstGeom prst="rtTriangle">
              <a:avLst/>
            </a:prstGeom>
            <a:solidFill>
              <a:srgbClr val="9C75B9"/>
            </a:solidFill>
            <a:ln>
              <a:solidFill>
                <a:srgbClr val="9C75B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14;p6"/>
            <p:cNvSpPr/>
            <p:nvPr/>
          </p:nvSpPr>
          <p:spPr>
            <a:xfrm rot="-10099712">
              <a:off x="10972750" y="1901821"/>
              <a:ext cx="1426597" cy="1426597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rgbClr val="9C75B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6858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5;p6">
            <a:extLst>
              <a:ext uri="{FF2B5EF4-FFF2-40B4-BE49-F238E27FC236}">
                <a16:creationId xmlns:a16="http://schemas.microsoft.com/office/drawing/2014/main" id="{9C317A8F-98CC-0BD3-98F1-48EBF79238E2}"/>
              </a:ext>
            </a:extLst>
          </p:cNvPr>
          <p:cNvSpPr txBox="1"/>
          <p:nvPr/>
        </p:nvSpPr>
        <p:spPr>
          <a:xfrm>
            <a:off x="463489" y="1628547"/>
            <a:ext cx="5424964" cy="216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spcAft>
                <a:spcPts val="600"/>
              </a:spcAft>
              <a:buSzPts val="2400"/>
            </a:pPr>
            <a:r>
              <a:rPr lang="pt-BR" sz="2400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À medida que o barco vai se afastando no horizonte, nós o vemos cada vez menor. Além disso, </a:t>
            </a:r>
            <a:r>
              <a:rPr lang="pt-BR" sz="2400" b="1" dirty="0">
                <a:solidFill>
                  <a:srgbClr val="66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Verdana"/>
                <a:cs typeface="Verdana"/>
                <a:sym typeface="Verdana"/>
              </a:rPr>
              <a:t>não conseguimos enxergar o barco inteiro</a:t>
            </a:r>
            <a:r>
              <a:rPr lang="pt-BR" sz="2400" dirty="0">
                <a:latin typeface="Verdana"/>
                <a:ea typeface="Verdana"/>
                <a:cs typeface="Verdana"/>
                <a:sym typeface="Verdana"/>
              </a:rPr>
              <a:t>.</a:t>
            </a:r>
            <a:endParaRPr lang="pt-BR" dirty="0"/>
          </a:p>
        </p:txBody>
      </p:sp>
      <p:pic>
        <p:nvPicPr>
          <p:cNvPr id="6" name="Gráfico 5" descr="Seta: Curva no sentido anti-horário com preenchimento sólido">
            <a:extLst>
              <a:ext uri="{FF2B5EF4-FFF2-40B4-BE49-F238E27FC236}">
                <a16:creationId xmlns:a16="http://schemas.microsoft.com/office/drawing/2014/main" id="{E55D0FC8-2D9C-47D0-463A-39BA09CC8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25727">
            <a:off x="5475412" y="3051135"/>
            <a:ext cx="914400" cy="91440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960F2EC1-8845-4A4A-92AB-F6DC3E4A3826}"/>
              </a:ext>
            </a:extLst>
          </p:cNvPr>
          <p:cNvGrpSpPr/>
          <p:nvPr/>
        </p:nvGrpSpPr>
        <p:grpSpPr>
          <a:xfrm>
            <a:off x="6383058" y="1223374"/>
            <a:ext cx="5398908" cy="4337274"/>
            <a:chOff x="6383058" y="1223374"/>
            <a:chExt cx="5398908" cy="4337274"/>
          </a:xfrm>
        </p:grpSpPr>
        <p:pic>
          <p:nvPicPr>
            <p:cNvPr id="10" name="Picture 4" descr="Contexto">
              <a:extLst>
                <a:ext uri="{FF2B5EF4-FFF2-40B4-BE49-F238E27FC236}">
                  <a16:creationId xmlns:a16="http://schemas.microsoft.com/office/drawing/2014/main" id="{A0C9DB17-79AF-82AD-437D-29CC0E736A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90" t="39286" r="9881" b="12393"/>
            <a:stretch/>
          </p:blipFill>
          <p:spPr bwMode="auto">
            <a:xfrm>
              <a:off x="6383058" y="1223374"/>
              <a:ext cx="5398908" cy="237964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06152A24-0ABB-7794-F32D-B448F9087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83058" y="3683250"/>
              <a:ext cx="5398908" cy="187739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4968A75E-661D-3FCA-3778-DF84D4E40B13}"/>
                </a:ext>
              </a:extLst>
            </p:cNvPr>
            <p:cNvSpPr/>
            <p:nvPr/>
          </p:nvSpPr>
          <p:spPr>
            <a:xfrm>
              <a:off x="7884581" y="3171046"/>
              <a:ext cx="289335" cy="3107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</a:t>
              </a:r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8785C547-D0A4-8207-2D7D-81BA2DCCFFFB}"/>
                </a:ext>
              </a:extLst>
            </p:cNvPr>
            <p:cNvSpPr/>
            <p:nvPr/>
          </p:nvSpPr>
          <p:spPr>
            <a:xfrm>
              <a:off x="8801113" y="3194281"/>
              <a:ext cx="289334" cy="2874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</a:t>
              </a:r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1E3EFF74-4224-51D2-060B-E45C760270B7}"/>
                </a:ext>
              </a:extLst>
            </p:cNvPr>
            <p:cNvSpPr/>
            <p:nvPr/>
          </p:nvSpPr>
          <p:spPr>
            <a:xfrm>
              <a:off x="9496504" y="3171047"/>
              <a:ext cx="289334" cy="3107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</a:t>
              </a:r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A48C5127-2FC0-B358-80BB-55A5E93ED949}"/>
                </a:ext>
              </a:extLst>
            </p:cNvPr>
            <p:cNvSpPr/>
            <p:nvPr/>
          </p:nvSpPr>
          <p:spPr>
            <a:xfrm>
              <a:off x="10129488" y="3207199"/>
              <a:ext cx="288855" cy="29062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4</a:t>
              </a:r>
            </a:p>
          </p:txBody>
        </p:sp>
      </p:grp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3CA17D1-0803-814C-CE18-130032F42D9E}"/>
              </a:ext>
            </a:extLst>
          </p:cNvPr>
          <p:cNvSpPr txBox="1"/>
          <p:nvPr/>
        </p:nvSpPr>
        <p:spPr>
          <a:xfrm>
            <a:off x="6813240" y="5640875"/>
            <a:ext cx="45544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i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Representação de um barco se afastando da costa</a:t>
            </a:r>
          </a:p>
        </p:txBody>
      </p:sp>
      <p:sp>
        <p:nvSpPr>
          <p:cNvPr id="24" name="Google Shape;115;p6">
            <a:extLst>
              <a:ext uri="{FF2B5EF4-FFF2-40B4-BE49-F238E27FC236}">
                <a16:creationId xmlns:a16="http://schemas.microsoft.com/office/drawing/2014/main" id="{863515E5-439D-4843-8CF6-DA3157BE4CAF}"/>
              </a:ext>
            </a:extLst>
          </p:cNvPr>
          <p:cNvSpPr txBox="1"/>
          <p:nvPr/>
        </p:nvSpPr>
        <p:spPr>
          <a:xfrm>
            <a:off x="463489" y="3769664"/>
            <a:ext cx="5424964" cy="216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spcAft>
                <a:spcPts val="600"/>
              </a:spcAft>
              <a:buSzPts val="2400"/>
            </a:pPr>
            <a:r>
              <a:rPr lang="pt-BR" sz="2400" dirty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Se tivéssemos uma visão linear do horizonte, o barco apenas "diminuiria" de tamanho até desaparecer, mas enxergaríamos ele por inteiro!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3;p23">
            <a:extLst>
              <a:ext uri="{FF2B5EF4-FFF2-40B4-BE49-F238E27FC236}">
                <a16:creationId xmlns:a16="http://schemas.microsoft.com/office/drawing/2014/main" id="{D2B14248-66BF-F474-3D3D-0C8E3643E1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3336" y="1304743"/>
            <a:ext cx="389157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3200" b="1" dirty="0"/>
              <a:t>Fotos da Terra</a:t>
            </a:r>
            <a:endParaRPr sz="3200" b="1" dirty="0"/>
          </a:p>
        </p:txBody>
      </p:sp>
      <p:pic>
        <p:nvPicPr>
          <p:cNvPr id="2" name="Gráfico 1" descr="Seta: Curva no sentido anti-horário com preenchimento sólido">
            <a:extLst>
              <a:ext uri="{FF2B5EF4-FFF2-40B4-BE49-F238E27FC236}">
                <a16:creationId xmlns:a16="http://schemas.microsoft.com/office/drawing/2014/main" id="{D37751B5-A635-DF7B-5040-648E32D38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578569">
            <a:off x="183123" y="4572199"/>
            <a:ext cx="914400" cy="914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DE50B45-B9A0-379F-483E-7871FE8AFE1D}"/>
              </a:ext>
            </a:extLst>
          </p:cNvPr>
          <p:cNvSpPr txBox="1"/>
          <p:nvPr/>
        </p:nvSpPr>
        <p:spPr>
          <a:xfrm>
            <a:off x="383336" y="1960944"/>
            <a:ext cx="7408420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Verdana"/>
                <a:ea typeface="Verdana"/>
              </a:rPr>
              <a:t>Com o avanço da tecnologia, o ser humano foi capaz de viajar pelo espaço e ver a Terra sob outra perspectiva.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9955BF-0E5F-6EFF-3569-E877471DB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97" y="257953"/>
            <a:ext cx="3583990" cy="283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11B49A3-DE40-B5B6-E03E-3E3C8FEE5631}"/>
              </a:ext>
            </a:extLst>
          </p:cNvPr>
          <p:cNvSpPr txBox="1"/>
          <p:nvPr/>
        </p:nvSpPr>
        <p:spPr>
          <a:xfrm>
            <a:off x="7971153" y="3071623"/>
            <a:ext cx="384213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2400" i="1" dirty="0">
                <a:solidFill>
                  <a:schemeClr val="tx1"/>
                </a:solidFill>
                <a:latin typeface="Verdana"/>
                <a:ea typeface="Verdana"/>
              </a:rPr>
              <a:t>Primeira foto da Terra tirada do espaço, em 1946</a:t>
            </a:r>
          </a:p>
        </p:txBody>
      </p:sp>
      <p:pic>
        <p:nvPicPr>
          <p:cNvPr id="10" name="Imagem 9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1AE69F0D-F828-974E-C63D-954C783559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0468" b="24222"/>
          <a:stretch/>
        </p:blipFill>
        <p:spPr>
          <a:xfrm>
            <a:off x="1094553" y="3277715"/>
            <a:ext cx="4453646" cy="24633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Imagem 11" descr="Vaso de vidro&#10;&#10;Descrição gerada automaticamente com confiança baixa">
            <a:extLst>
              <a:ext uri="{FF2B5EF4-FFF2-40B4-BE49-F238E27FC236}">
                <a16:creationId xmlns:a16="http://schemas.microsoft.com/office/drawing/2014/main" id="{90E4C0AD-1680-913C-5EB1-6D979060FB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844" t="17619" r="6655" b="13571"/>
          <a:stretch/>
        </p:blipFill>
        <p:spPr>
          <a:xfrm>
            <a:off x="5751191" y="4208064"/>
            <a:ext cx="2540464" cy="24633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5F58321-76D8-AA15-66F7-5350D9C8990D}"/>
              </a:ext>
            </a:extLst>
          </p:cNvPr>
          <p:cNvSpPr txBox="1"/>
          <p:nvPr/>
        </p:nvSpPr>
        <p:spPr>
          <a:xfrm>
            <a:off x="8283696" y="5029399"/>
            <a:ext cx="3209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i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Imagens da Terra na Missão Apollo 11, em 1969</a:t>
            </a:r>
          </a:p>
        </p:txBody>
      </p:sp>
    </p:spTree>
    <p:extLst>
      <p:ext uri="{BB962C8B-B14F-4D97-AF65-F5344CB8AC3E}">
        <p14:creationId xmlns:p14="http://schemas.microsoft.com/office/powerpoint/2010/main" val="277655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3;p23">
            <a:extLst>
              <a:ext uri="{FF2B5EF4-FFF2-40B4-BE49-F238E27FC236}">
                <a16:creationId xmlns:a16="http://schemas.microsoft.com/office/drawing/2014/main" id="{D2B14248-66BF-F474-3D3D-0C8E3643E1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5449" y="1538323"/>
            <a:ext cx="6336971" cy="4770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indent="0">
              <a:buNone/>
            </a:pPr>
            <a:r>
              <a:rPr lang="pt-BR" dirty="0">
                <a:solidFill>
                  <a:schemeClr val="tx1"/>
                </a:solidFill>
              </a:rPr>
              <a:t>Se retirássemos a camada de água da Terra e pudéssemos ver a parte sólida, observaríamos pontos mais baixos e mais altos sobre a mesma.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SzPts val="2400"/>
              <a:buNone/>
            </a:pPr>
            <a:r>
              <a:rPr lang="pt-BR" dirty="0">
                <a:solidFill>
                  <a:schemeClr val="tx1"/>
                </a:solidFill>
              </a:rPr>
              <a:t>As novas tecnologias trouxeram uma visão com base nessas diferenças de altitude e deram o nome ao formato da Terra</a:t>
            </a:r>
            <a:r>
              <a:rPr lang="pt-BR" dirty="0"/>
              <a:t>: </a:t>
            </a:r>
            <a:r>
              <a:rPr lang="pt-BR" b="1" dirty="0">
                <a:solidFill>
                  <a:srgbClr val="660066"/>
                </a:solidFill>
              </a:rPr>
              <a:t>geoide</a:t>
            </a:r>
            <a:r>
              <a:rPr lang="pt-BR" dirty="0"/>
              <a:t> </a:t>
            </a:r>
            <a:r>
              <a:rPr lang="pt-BR" dirty="0">
                <a:solidFill>
                  <a:schemeClr val="tx1"/>
                </a:solidFill>
              </a:rPr>
              <a:t>que significa </a:t>
            </a:r>
            <a:r>
              <a:rPr lang="pt-BR" b="1" dirty="0">
                <a:solidFill>
                  <a:srgbClr val="660066"/>
                </a:solidFill>
              </a:rPr>
              <a:t>forma da terra</a:t>
            </a:r>
            <a:r>
              <a:rPr lang="pt-BR" dirty="0"/>
              <a:t> </a:t>
            </a:r>
            <a:r>
              <a:rPr lang="pt-BR" dirty="0">
                <a:solidFill>
                  <a:schemeClr val="tx1"/>
                </a:solidFill>
              </a:rPr>
              <a:t>(</a:t>
            </a:r>
            <a:r>
              <a:rPr lang="pt-BR" dirty="0" err="1">
                <a:solidFill>
                  <a:schemeClr val="tx1"/>
                </a:solidFill>
              </a:rPr>
              <a:t>geo</a:t>
            </a:r>
            <a:r>
              <a:rPr lang="pt-BR" dirty="0">
                <a:solidFill>
                  <a:schemeClr val="tx1"/>
                </a:solidFill>
              </a:rPr>
              <a:t> = terra e </a:t>
            </a:r>
            <a:r>
              <a:rPr lang="pt-BR" dirty="0" err="1">
                <a:solidFill>
                  <a:schemeClr val="tx1"/>
                </a:solidFill>
              </a:rPr>
              <a:t>oide</a:t>
            </a:r>
            <a:r>
              <a:rPr lang="pt-BR" dirty="0">
                <a:solidFill>
                  <a:schemeClr val="tx1"/>
                </a:solidFill>
              </a:rPr>
              <a:t> = forma).</a:t>
            </a:r>
          </a:p>
          <a:p>
            <a:pPr marL="0">
              <a:buNone/>
            </a:pPr>
            <a:r>
              <a:rPr lang="pt-BR" dirty="0">
                <a:solidFill>
                  <a:schemeClr val="tx1"/>
                </a:solidFill>
              </a:rPr>
              <a:t>Por isso sabemos que a Terra não é exatamente uma esfera.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33633B9-4290-0041-70C8-776600632AB5}"/>
              </a:ext>
            </a:extLst>
          </p:cNvPr>
          <p:cNvSpPr txBox="1"/>
          <p:nvPr/>
        </p:nvSpPr>
        <p:spPr>
          <a:xfrm>
            <a:off x="7344211" y="5736019"/>
            <a:ext cx="3842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i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Animação do formato do planeta - </a:t>
            </a:r>
            <a:r>
              <a:rPr lang="pt-BR" sz="2400" i="1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Geóide</a:t>
            </a:r>
            <a:endParaRPr lang="pt-BR" sz="2400" i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GOCE_ Geoid">
            <a:hlinkClick r:id="" action="ppaction://media"/>
            <a:extLst>
              <a:ext uri="{FF2B5EF4-FFF2-40B4-BE49-F238E27FC236}">
                <a16:creationId xmlns:a16="http://schemas.microsoft.com/office/drawing/2014/main" id="{1655713E-A272-8F4D-75B3-3CD49BB3D8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0849" r="16124"/>
          <a:stretch/>
        </p:blipFill>
        <p:spPr>
          <a:xfrm>
            <a:off x="6842420" y="1266664"/>
            <a:ext cx="4845719" cy="432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3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2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2" name="Google Shape;192;p13"/>
          <p:cNvCxnSpPr/>
          <p:nvPr/>
        </p:nvCxnSpPr>
        <p:spPr>
          <a:xfrm>
            <a:off x="447285" y="2456263"/>
            <a:ext cx="0" cy="1561800"/>
          </a:xfrm>
          <a:prstGeom prst="straightConnector1">
            <a:avLst/>
          </a:prstGeom>
          <a:noFill/>
          <a:ln w="19050" cap="flat" cmpd="sng">
            <a:solidFill>
              <a:srgbClr val="9C75B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3" name="Google Shape;193;p13"/>
          <p:cNvSpPr txBox="1"/>
          <p:nvPr/>
        </p:nvSpPr>
        <p:spPr>
          <a:xfrm>
            <a:off x="589825" y="1492290"/>
            <a:ext cx="4142596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pt-BR" sz="34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Responda:</a:t>
            </a:r>
            <a:endParaRPr sz="3400" b="1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4" name="Google Shape;194;p13"/>
          <p:cNvSpPr txBox="1"/>
          <p:nvPr/>
        </p:nvSpPr>
        <p:spPr>
          <a:xfrm>
            <a:off x="589824" y="2312650"/>
            <a:ext cx="11013933" cy="1138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9C75B9"/>
                </a:solidFill>
                <a:latin typeface="Verdana"/>
                <a:ea typeface="Verdana"/>
                <a:cs typeface="Verdana"/>
                <a:sym typeface="Verdana"/>
              </a:rPr>
              <a:t>1. As evidências estudadas nesta aula demonstram a esfericidade da Terra</a:t>
            </a:r>
            <a:r>
              <a:rPr lang="pt-BR" sz="2400" b="1" dirty="0">
                <a:solidFill>
                  <a:srgbClr val="9C75B9"/>
                </a:solidFill>
                <a:latin typeface="Verdana"/>
                <a:ea typeface="Verdana"/>
                <a:cs typeface="Verdana"/>
                <a:sym typeface="Verdana"/>
              </a:rPr>
              <a:t>? Por quê? </a:t>
            </a:r>
            <a:endParaRPr sz="2400" b="1" i="0" u="none" strike="noStrike" cap="none" dirty="0">
              <a:solidFill>
                <a:srgbClr val="9C75B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Google Shape;194;p13">
            <a:extLst>
              <a:ext uri="{FF2B5EF4-FFF2-40B4-BE49-F238E27FC236}">
                <a16:creationId xmlns:a16="http://schemas.microsoft.com/office/drawing/2014/main" id="{CA6FDD19-320C-F381-2B24-157035CBBF37}"/>
              </a:ext>
            </a:extLst>
          </p:cNvPr>
          <p:cNvSpPr txBox="1"/>
          <p:nvPr/>
        </p:nvSpPr>
        <p:spPr>
          <a:xfrm>
            <a:off x="447285" y="4516099"/>
            <a:ext cx="111564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dirty="0">
                <a:solidFill>
                  <a:srgbClr val="9C75B9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pt-BR" sz="2400" b="1" i="0" u="none" strike="noStrike" cap="none" dirty="0">
                <a:solidFill>
                  <a:srgbClr val="9C75B9"/>
                </a:solidFill>
                <a:latin typeface="Verdana"/>
                <a:ea typeface="Verdana"/>
                <a:cs typeface="Verdana"/>
                <a:sym typeface="Verdana"/>
              </a:rPr>
              <a:t>. Qual é o nome do formato do nosso planeta?</a:t>
            </a:r>
            <a:endParaRPr sz="2400" b="1" i="0" u="none" strike="noStrike" cap="none" dirty="0">
              <a:solidFill>
                <a:srgbClr val="9C75B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3" name="Google Shape;192;p13">
            <a:extLst>
              <a:ext uri="{FF2B5EF4-FFF2-40B4-BE49-F238E27FC236}">
                <a16:creationId xmlns:a16="http://schemas.microsoft.com/office/drawing/2014/main" id="{D1BFC06E-FA81-7BE6-9E6C-2F7936C2EBD5}"/>
              </a:ext>
            </a:extLst>
          </p:cNvPr>
          <p:cNvCxnSpPr/>
          <p:nvPr/>
        </p:nvCxnSpPr>
        <p:spPr>
          <a:xfrm>
            <a:off x="447285" y="4677426"/>
            <a:ext cx="0" cy="1561800"/>
          </a:xfrm>
          <a:prstGeom prst="straightConnector1">
            <a:avLst/>
          </a:prstGeom>
          <a:noFill/>
          <a:ln w="19050" cap="flat" cmpd="sng">
            <a:solidFill>
              <a:srgbClr val="9C75B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DB33D27-A678-4757-FB06-EB48B1978B49}"/>
              </a:ext>
            </a:extLst>
          </p:cNvPr>
          <p:cNvGrpSpPr/>
          <p:nvPr/>
        </p:nvGrpSpPr>
        <p:grpSpPr>
          <a:xfrm>
            <a:off x="7705525" y="529067"/>
            <a:ext cx="3898232" cy="1161657"/>
            <a:chOff x="7106653" y="250678"/>
            <a:chExt cx="3898232" cy="1161657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C8CB5506-5FEA-0A5D-4E7F-ECE6004387B1}"/>
                </a:ext>
              </a:extLst>
            </p:cNvPr>
            <p:cNvGrpSpPr/>
            <p:nvPr/>
          </p:nvGrpSpPr>
          <p:grpSpPr>
            <a:xfrm>
              <a:off x="7106653" y="316819"/>
              <a:ext cx="3898232" cy="1029377"/>
              <a:chOff x="6384757" y="279310"/>
              <a:chExt cx="4065421" cy="1171073"/>
            </a:xfrm>
          </p:grpSpPr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C0142ACE-88E7-83BB-CB18-3A6E94E78BDE}"/>
                  </a:ext>
                </a:extLst>
              </p:cNvPr>
              <p:cNvSpPr/>
              <p:nvPr/>
            </p:nvSpPr>
            <p:spPr>
              <a:xfrm>
                <a:off x="6384757" y="279310"/>
                <a:ext cx="4065421" cy="1171073"/>
              </a:xfrm>
              <a:prstGeom prst="roundRect">
                <a:avLst/>
              </a:prstGeom>
              <a:noFill/>
              <a:ln>
                <a:solidFill>
                  <a:srgbClr val="66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05585CF2-5DBE-06E8-8278-1B911EB16A78}"/>
                  </a:ext>
                </a:extLst>
              </p:cNvPr>
              <p:cNvSpPr txBox="1"/>
              <p:nvPr/>
            </p:nvSpPr>
            <p:spPr>
              <a:xfrm>
                <a:off x="7773358" y="376346"/>
                <a:ext cx="2559710" cy="945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Verdana" panose="020B0604030504040204" pitchFamily="34" charset="0"/>
                    <a:ea typeface="Verdana" panose="020B0604030504040204" pitchFamily="34" charset="0"/>
                  </a:rPr>
                  <a:t>Todo mundo escreve</a:t>
                </a:r>
              </a:p>
            </p:txBody>
          </p:sp>
        </p:grpSp>
        <p:pic>
          <p:nvPicPr>
            <p:cNvPr id="9" name="Imagem 8" descr="Caricatura de abelha com lápis">
              <a:extLst>
                <a:ext uri="{FF2B5EF4-FFF2-40B4-BE49-F238E27FC236}">
                  <a16:creationId xmlns:a16="http://schemas.microsoft.com/office/drawing/2014/main" id="{BA980A0A-2273-0385-914E-7376A7120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59648" y="250678"/>
              <a:ext cx="1082247" cy="11616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"/>
          <p:cNvSpPr txBox="1"/>
          <p:nvPr/>
        </p:nvSpPr>
        <p:spPr>
          <a:xfrm>
            <a:off x="589824" y="1493364"/>
            <a:ext cx="4142596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pt-BR" sz="3400" b="1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Responda:</a:t>
            </a:r>
            <a:endParaRPr sz="3400" b="1" i="0" u="none" strike="noStrike" cap="none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4" name="Google Shape;194;p13"/>
          <p:cNvSpPr txBox="1"/>
          <p:nvPr/>
        </p:nvSpPr>
        <p:spPr>
          <a:xfrm>
            <a:off x="669739" y="2279504"/>
            <a:ext cx="11013933" cy="1138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0" u="none" strike="noStrike" cap="none" dirty="0">
                <a:solidFill>
                  <a:srgbClr val="9C75B9"/>
                </a:solidFill>
                <a:latin typeface="Verdana"/>
                <a:ea typeface="Verdana"/>
                <a:cs typeface="Verdana"/>
                <a:sym typeface="Verdana"/>
              </a:rPr>
              <a:t>1. As evidências estudadas nesta aula demonstraram a esfericidade da Terra</a:t>
            </a:r>
            <a:r>
              <a:rPr lang="pt-BR" sz="2400" b="1" dirty="0">
                <a:solidFill>
                  <a:srgbClr val="9C75B9"/>
                </a:solidFill>
                <a:latin typeface="Verdana"/>
                <a:ea typeface="Verdana"/>
                <a:cs typeface="Verdana"/>
                <a:sym typeface="Verdana"/>
              </a:rPr>
              <a:t>? Por quê? </a:t>
            </a:r>
            <a:endParaRPr sz="2400" b="1" i="0" u="none" strike="noStrike" cap="none" dirty="0">
              <a:solidFill>
                <a:srgbClr val="9C75B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Google Shape;194;p13">
            <a:extLst>
              <a:ext uri="{FF2B5EF4-FFF2-40B4-BE49-F238E27FC236}">
                <a16:creationId xmlns:a16="http://schemas.microsoft.com/office/drawing/2014/main" id="{CA6FDD19-320C-F381-2B24-157035CBBF37}"/>
              </a:ext>
            </a:extLst>
          </p:cNvPr>
          <p:cNvSpPr txBox="1"/>
          <p:nvPr/>
        </p:nvSpPr>
        <p:spPr>
          <a:xfrm>
            <a:off x="548075" y="5022008"/>
            <a:ext cx="111564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dirty="0">
                <a:solidFill>
                  <a:srgbClr val="9C75B9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pt-BR" sz="2400" b="1" i="0" u="none" strike="noStrike" cap="none" dirty="0">
                <a:solidFill>
                  <a:srgbClr val="9C75B9"/>
                </a:solidFill>
                <a:latin typeface="Verdana"/>
                <a:ea typeface="Verdana"/>
                <a:cs typeface="Verdana"/>
                <a:sym typeface="Verdana"/>
              </a:rPr>
              <a:t>. Qual é o nome do formato do nosso planeta?</a:t>
            </a:r>
            <a:endParaRPr sz="2400" b="1" i="0" u="none" strike="noStrike" cap="none" dirty="0">
              <a:solidFill>
                <a:srgbClr val="9C75B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3" name="Google Shape;192;p13">
            <a:extLst>
              <a:ext uri="{FF2B5EF4-FFF2-40B4-BE49-F238E27FC236}">
                <a16:creationId xmlns:a16="http://schemas.microsoft.com/office/drawing/2014/main" id="{D1BFC06E-FA81-7BE6-9E6C-2F7936C2EBD5}"/>
              </a:ext>
            </a:extLst>
          </p:cNvPr>
          <p:cNvCxnSpPr/>
          <p:nvPr/>
        </p:nvCxnSpPr>
        <p:spPr>
          <a:xfrm>
            <a:off x="447285" y="4677426"/>
            <a:ext cx="0" cy="1561800"/>
          </a:xfrm>
          <a:prstGeom prst="straightConnector1">
            <a:avLst/>
          </a:prstGeom>
          <a:noFill/>
          <a:ln w="19050" cap="flat" cmpd="sng">
            <a:solidFill>
              <a:srgbClr val="9C75B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Google Shape;191;p13">
            <a:extLst>
              <a:ext uri="{FF2B5EF4-FFF2-40B4-BE49-F238E27FC236}">
                <a16:creationId xmlns:a16="http://schemas.microsoft.com/office/drawing/2014/main" id="{AFFE2D50-BAA1-9DD6-8FD9-EF220AFA0703}"/>
              </a:ext>
            </a:extLst>
          </p:cNvPr>
          <p:cNvSpPr txBox="1"/>
          <p:nvPr/>
        </p:nvSpPr>
        <p:spPr>
          <a:xfrm>
            <a:off x="690613" y="3138446"/>
            <a:ext cx="11156472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SzPts val="2400"/>
            </a:pPr>
            <a:r>
              <a:rPr lang="pt-BR" sz="2400" b="1" i="1" dirty="0">
                <a:solidFill>
                  <a:srgbClr val="660066"/>
                </a:solidFill>
                <a:latin typeface="Verdana"/>
                <a:ea typeface="Verdana"/>
                <a:cs typeface="Verdana"/>
                <a:sym typeface="Verdana"/>
              </a:rPr>
              <a:t>Resposta esperada: Sim, as evidências demonstraram. Segundo estudos como a simples observação do distanciamento de um objeto no mar, deixamos de enxergá-lo por inteiro, pouco a pouco.</a:t>
            </a:r>
            <a:endParaRPr sz="2400" b="1" i="1" strike="noStrike" cap="none" dirty="0">
              <a:solidFill>
                <a:srgbClr val="66006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" name="Google Shape;191;p13">
            <a:extLst>
              <a:ext uri="{FF2B5EF4-FFF2-40B4-BE49-F238E27FC236}">
                <a16:creationId xmlns:a16="http://schemas.microsoft.com/office/drawing/2014/main" id="{7AEF32EA-259C-0E90-DD29-75038393F541}"/>
              </a:ext>
            </a:extLst>
          </p:cNvPr>
          <p:cNvSpPr txBox="1"/>
          <p:nvPr/>
        </p:nvSpPr>
        <p:spPr>
          <a:xfrm>
            <a:off x="669739" y="5601160"/>
            <a:ext cx="11156472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1" dirty="0">
                <a:solidFill>
                  <a:srgbClr val="660066"/>
                </a:solidFill>
                <a:latin typeface="Verdana"/>
                <a:ea typeface="Verdana"/>
                <a:cs typeface="Verdana"/>
                <a:sym typeface="Verdana"/>
              </a:rPr>
              <a:t>Resposta esperada: </a:t>
            </a:r>
            <a:r>
              <a:rPr lang="pt-BR" sz="2400" b="1" i="1" dirty="0">
                <a:solidFill>
                  <a:srgbClr val="660066"/>
                </a:solidFill>
                <a:latin typeface="Verdana"/>
                <a:ea typeface="Verdana"/>
                <a:sym typeface="Verdana"/>
              </a:rPr>
              <a:t>O nome do formato da Terra é geoide. </a:t>
            </a:r>
            <a:endParaRPr lang="pt-BR" sz="2400" b="1" i="1" dirty="0">
              <a:solidFill>
                <a:srgbClr val="660066"/>
              </a:solidFill>
              <a:latin typeface="Verdana"/>
              <a:ea typeface="Verdana"/>
            </a:endParaRPr>
          </a:p>
        </p:txBody>
      </p:sp>
      <p:sp>
        <p:nvSpPr>
          <p:cNvPr id="11" name="Google Shape;204;p14">
            <a:extLst>
              <a:ext uri="{FF2B5EF4-FFF2-40B4-BE49-F238E27FC236}">
                <a16:creationId xmlns:a16="http://schemas.microsoft.com/office/drawing/2014/main" id="{567A41A4-CD41-0020-3FAF-ABE8FF244132}"/>
              </a:ext>
            </a:extLst>
          </p:cNvPr>
          <p:cNvSpPr txBox="1"/>
          <p:nvPr/>
        </p:nvSpPr>
        <p:spPr>
          <a:xfrm>
            <a:off x="4663300" y="625700"/>
            <a:ext cx="2568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pt-BR" sz="3400" b="1" i="1" u="none" strike="noStrike" cap="none" dirty="0">
                <a:solidFill>
                  <a:srgbClr val="999999"/>
                </a:solidFill>
                <a:latin typeface="Verdana"/>
                <a:ea typeface="Verdana"/>
                <a:cs typeface="Verdana"/>
                <a:sym typeface="Verdana"/>
              </a:rPr>
              <a:t>Correção</a:t>
            </a:r>
            <a:endParaRPr sz="3400" b="1" i="0" u="none" strike="noStrike" cap="none" dirty="0">
              <a:solidFill>
                <a:srgbClr val="99999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4" name="Google Shape;192;p13">
            <a:extLst>
              <a:ext uri="{FF2B5EF4-FFF2-40B4-BE49-F238E27FC236}">
                <a16:creationId xmlns:a16="http://schemas.microsoft.com/office/drawing/2014/main" id="{571E589A-9E95-6F7E-90C9-EC05BEEAD36C}"/>
              </a:ext>
            </a:extLst>
          </p:cNvPr>
          <p:cNvCxnSpPr/>
          <p:nvPr/>
        </p:nvCxnSpPr>
        <p:spPr>
          <a:xfrm>
            <a:off x="447285" y="2456263"/>
            <a:ext cx="0" cy="1561800"/>
          </a:xfrm>
          <a:prstGeom prst="straightConnector1">
            <a:avLst/>
          </a:prstGeom>
          <a:noFill/>
          <a:ln w="19050" cap="flat" cmpd="sng">
            <a:solidFill>
              <a:srgbClr val="9C75B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59630306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ca9a4a3-9e6d-44c6-b53a-1b157444c20d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A6764A3CBA339459313647DA6C09F17" ma:contentTypeVersion="7" ma:contentTypeDescription="Crie um novo documento." ma:contentTypeScope="" ma:versionID="add5e232ca249c07a366ec0100126a63">
  <xsd:schema xmlns:xsd="http://www.w3.org/2001/XMLSchema" xmlns:xs="http://www.w3.org/2001/XMLSchema" xmlns:p="http://schemas.microsoft.com/office/2006/metadata/properties" xmlns:ns3="aca9a4a3-9e6d-44c6-b53a-1b157444c20d" xmlns:ns4="2a03de53-5249-4efe-8895-c34912bd3734" targetNamespace="http://schemas.microsoft.com/office/2006/metadata/properties" ma:root="true" ma:fieldsID="d5518abacff2b4e4120157681416a9ac" ns3:_="" ns4:_="">
    <xsd:import namespace="aca9a4a3-9e6d-44c6-b53a-1b157444c20d"/>
    <xsd:import namespace="2a03de53-5249-4efe-8895-c34912bd373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a9a4a3-9e6d-44c6-b53a-1b157444c2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03de53-5249-4efe-8895-c34912bd3734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EC9A5AE-A1DC-4E7C-9F09-21AD0C79688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2C42A5E-6179-40EB-B5A6-78760E1B8B91}">
  <ds:schemaRefs>
    <ds:schemaRef ds:uri="http://purl.org/dc/elements/1.1/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dcmitype/"/>
    <ds:schemaRef ds:uri="aca9a4a3-9e6d-44c6-b53a-1b157444c20d"/>
    <ds:schemaRef ds:uri="http://www.w3.org/XML/1998/namespace"/>
    <ds:schemaRef ds:uri="http://schemas.openxmlformats.org/package/2006/metadata/core-properties"/>
    <ds:schemaRef ds:uri="2a03de53-5249-4efe-8895-c34912bd3734"/>
  </ds:schemaRefs>
</ds:datastoreItem>
</file>

<file path=customXml/itemProps3.xml><?xml version="1.0" encoding="utf-8"?>
<ds:datastoreItem xmlns:ds="http://schemas.openxmlformats.org/officeDocument/2006/customXml" ds:itemID="{F2FB5078-27FE-481A-91D4-9B9F2A54EB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ca9a4a3-9e6d-44c6-b53a-1b157444c20d"/>
    <ds:schemaRef ds:uri="2a03de53-5249-4efe-8895-c34912bd373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1808</TotalTime>
  <Words>1194</Words>
  <Application>Microsoft Office PowerPoint</Application>
  <PresentationFormat>Personalizar</PresentationFormat>
  <Paragraphs>97</Paragraphs>
  <Slides>15</Slides>
  <Notes>15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0" baseType="lpstr">
      <vt:lpstr>Arial</vt:lpstr>
      <vt:lpstr>Calibri</vt:lpstr>
      <vt:lpstr>Verdana</vt:lpstr>
      <vt:lpstr>Google Sans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md</dc:creator>
  <cp:lastModifiedBy>Luca Santiago Rocha</cp:lastModifiedBy>
  <cp:revision>174</cp:revision>
  <dcterms:modified xsi:type="dcterms:W3CDTF">2023-09-28T19:55:01Z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0x0101002A6764A3CBA339459313647DA6C09F17</vt:lpwstr>
  </property>
</Properties>
</file>